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4" r:id="rId4"/>
    <p:sldId id="257" r:id="rId5"/>
    <p:sldId id="258" r:id="rId6"/>
    <p:sldId id="263" r:id="rId7"/>
    <p:sldId id="259" r:id="rId8"/>
    <p:sldId id="265" r:id="rId9"/>
    <p:sldId id="260" r:id="rId10"/>
    <p:sldId id="261" r:id="rId11"/>
    <p:sldId id="268" r:id="rId12"/>
    <p:sldId id="270" r:id="rId13"/>
    <p:sldId id="271"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7" r:id="rId28"/>
    <p:sldId id="292" r:id="rId29"/>
    <p:sldId id="288" r:id="rId30"/>
    <p:sldId id="289" r:id="rId31"/>
    <p:sldId id="290" r:id="rId32"/>
    <p:sldId id="291" r:id="rId33"/>
    <p:sldId id="286" r:id="rId34"/>
    <p:sldId id="293" r:id="rId35"/>
    <p:sldId id="294" r:id="rId36"/>
    <p:sldId id="29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357A"/>
    <a:srgbClr val="161D6F"/>
    <a:srgbClr val="5FAF8D"/>
    <a:srgbClr val="2D337E"/>
    <a:srgbClr val="D5EBF5"/>
    <a:srgbClr val="CBE6F2"/>
    <a:srgbClr val="57A0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846CE7D5-CF57-46EF-B807-FDD0502418D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846CE7D5-CF57-46EF-B807-FDD0502418D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image" Target="../media/image15.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8.png"/><Relationship Id="rId1"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9.png"/><Relationship Id="rId1"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0.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 up of a bird&#10;&#10;AI-generated content may be incorrect."/>
          <p:cNvPicPr>
            <a:picLocks noChangeAspect="1"/>
          </p:cNvPicPr>
          <p:nvPr/>
        </p:nvPicPr>
        <p:blipFill>
          <a:blip r:embed="rId1"/>
          <a:srcRect r="20689"/>
          <a:stretch>
            <a:fillRect/>
          </a:stretch>
        </p:blipFill>
        <p:spPr>
          <a:xfrm>
            <a:off x="1" y="10"/>
            <a:ext cx="9669642" cy="6857990"/>
          </a:xfrm>
          <a:prstGeom prst="rect">
            <a:avLst/>
          </a:prstGeom>
        </p:spPr>
      </p:pic>
      <p:sp>
        <p:nvSpPr>
          <p:cNvPr id="11" name="Rectangle 10"/>
          <p:cNvSpPr>
            <a:spLocks noGrp="1" noRot="1" noChangeAspect="1" noMove="1" noResize="1" noEditPoints="1" noAdjustHandles="1" noChangeArrowheads="1" noChangeShapeType="1" noTextEdit="1"/>
          </p:cNvSpPr>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209697" y="743447"/>
            <a:ext cx="5754175" cy="3142940"/>
          </a:xfrm>
          <a:noFill/>
        </p:spPr>
        <p:txBody>
          <a:bodyPr vert="horz" lIns="91440" tIns="45720" rIns="91440" bIns="45720" rtlCol="0" anchor="b">
            <a:noAutofit/>
          </a:bodyPr>
          <a:lstStyle/>
          <a:p>
            <a:pPr algn="l"/>
            <a:r>
              <a:rPr lang="en-US" sz="4000" u="sng" dirty="0">
                <a:solidFill>
                  <a:srgbClr val="161D6F"/>
                </a:solidFill>
                <a:latin typeface="Calibri" panose="020F0502020204030204"/>
                <a:ea typeface="Calibri" panose="020F0502020204030204"/>
                <a:cs typeface="Calibri" panose="020F0502020204030204"/>
              </a:rPr>
              <a:t>Confidently Engaging Visitors at the Sanctuary</a:t>
            </a:r>
            <a:endParaRPr lang="en-US" sz="4000" u="sng" dirty="0">
              <a:solidFill>
                <a:srgbClr val="161D6F"/>
              </a:solidFill>
              <a:latin typeface="Calibri" panose="020F0502020204030204"/>
              <a:ea typeface="Calibri" panose="020F0502020204030204"/>
              <a:cs typeface="Calibri" panose="020F0502020204030204"/>
            </a:endParaRPr>
          </a:p>
        </p:txBody>
      </p:sp>
      <p:sp>
        <p:nvSpPr>
          <p:cNvPr id="3" name="Subtitle 2"/>
          <p:cNvSpPr>
            <a:spLocks noGrp="1"/>
          </p:cNvSpPr>
          <p:nvPr>
            <p:ph type="subTitle" idx="1"/>
          </p:nvPr>
        </p:nvSpPr>
        <p:spPr>
          <a:xfrm>
            <a:off x="6209698" y="3900852"/>
            <a:ext cx="5978293" cy="2807612"/>
          </a:xfrm>
          <a:noFill/>
        </p:spPr>
        <p:txBody>
          <a:bodyPr vert="horz" lIns="91440" tIns="45720" rIns="91440" bIns="45720" rtlCol="0" anchor="t">
            <a:normAutofit/>
          </a:bodyPr>
          <a:lstStyle/>
          <a:p>
            <a:pPr algn="l"/>
            <a:r>
              <a:rPr lang="en-US" sz="2000" dirty="0">
                <a:solidFill>
                  <a:srgbClr val="161D6F"/>
                </a:solidFill>
                <a:latin typeface="Aptos"/>
                <a:cs typeface="Tunga"/>
              </a:rPr>
              <a:t>Volunteer Training — Hawk's Rest Bird Sanctuary</a:t>
            </a:r>
            <a:endParaRPr lang="en-US" sz="2000" dirty="0">
              <a:solidFill>
                <a:srgbClr val="161D6F"/>
              </a:solidFill>
              <a:latin typeface="Aptos"/>
              <a:cs typeface="Tunga"/>
            </a:endParaRPr>
          </a:p>
          <a:p>
            <a:pPr algn="l"/>
            <a:endParaRPr lang="en-US" sz="2000" dirty="0">
              <a:solidFill>
                <a:srgbClr val="161D6F"/>
              </a:solidFill>
              <a:latin typeface="Aptos"/>
              <a:cs typeface="Tunga"/>
            </a:endParaRPr>
          </a:p>
          <a:p>
            <a:pPr algn="r"/>
            <a:endParaRPr lang="en-US" sz="2000" dirty="0">
              <a:solidFill>
                <a:srgbClr val="161D6F"/>
              </a:solidFill>
              <a:latin typeface="Aptos"/>
              <a:cs typeface="Tunga"/>
            </a:endParaRPr>
          </a:p>
          <a:p>
            <a:pPr algn="r"/>
            <a:r>
              <a:rPr lang="en-US" sz="2000" dirty="0">
                <a:solidFill>
                  <a:srgbClr val="161D6F"/>
                </a:solidFill>
                <a:latin typeface="Aptos"/>
                <a:cs typeface="Tunga"/>
              </a:rPr>
              <a:t>24th April 2026</a:t>
            </a:r>
            <a:endParaRPr lang="en-US" sz="2000" dirty="0">
              <a:solidFill>
                <a:srgbClr val="161D6F"/>
              </a:solidFill>
              <a:latin typeface="Aptos"/>
              <a:cs typeface="Tunga"/>
            </a:endParaRPr>
          </a:p>
          <a:p>
            <a:pPr algn="r"/>
            <a:r>
              <a:rPr lang="en-US" sz="2000" dirty="0">
                <a:solidFill>
                  <a:srgbClr val="161D6F"/>
                </a:solidFill>
                <a:latin typeface="Aptos"/>
                <a:cs typeface="Tunga"/>
              </a:rPr>
              <a:t>Training facilitator: </a:t>
            </a:r>
            <a:r>
              <a:rPr lang="en-US" sz="2000" i="1" dirty="0">
                <a:solidFill>
                  <a:srgbClr val="161D6F"/>
                </a:solidFill>
                <a:latin typeface="Aptos"/>
                <a:cs typeface="Tunga"/>
              </a:rPr>
              <a:t>Alan Henks</a:t>
            </a:r>
            <a:endParaRPr lang="en-US" sz="2000" i="1" dirty="0">
              <a:solidFill>
                <a:srgbClr val="161D6F"/>
              </a:solidFill>
              <a:latin typeface="Aptos"/>
              <a:cs typeface="Tunga"/>
            </a:endParaRPr>
          </a:p>
          <a:p>
            <a:pPr algn="r"/>
            <a:r>
              <a:rPr lang="en-US" sz="2000" dirty="0">
                <a:solidFill>
                  <a:srgbClr val="161D6F"/>
                </a:solidFill>
                <a:latin typeface="Aptos"/>
                <a:cs typeface="Tunga"/>
              </a:rPr>
              <a:t>Training moderator: </a:t>
            </a:r>
            <a:r>
              <a:rPr lang="en-US" sz="2000" i="1" dirty="0">
                <a:solidFill>
                  <a:srgbClr val="161D6F"/>
                </a:solidFill>
                <a:latin typeface="Aptos"/>
                <a:cs typeface="Tunga"/>
              </a:rPr>
              <a:t>Sally Hume</a:t>
            </a:r>
            <a:endParaRPr lang="en-US" sz="2000" i="1" dirty="0">
              <a:solidFill>
                <a:srgbClr val="161D6F"/>
              </a:solidFill>
              <a:latin typeface="Aptos"/>
              <a:cs typeface="Tung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6" name="Title 1"/>
          <p:cNvSpPr txBox="1"/>
          <p:nvPr/>
        </p:nvSpPr>
        <p:spPr>
          <a:xfrm>
            <a:off x="6209697" y="743447"/>
            <a:ext cx="5754175" cy="314294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161D6F"/>
                </a:solidFill>
                <a:latin typeface="Calibri" panose="020F0502020204030204"/>
                <a:ea typeface="Calibri" panose="020F0502020204030204"/>
                <a:cs typeface="Calibri" panose="020F0502020204030204"/>
              </a:rPr>
              <a:t>Introductions</a:t>
            </a:r>
            <a:endParaRPr lang="en-US" dirty="0">
              <a:solidFill>
                <a:srgbClr val="161D6F"/>
              </a:solidFill>
              <a:latin typeface="Calibri" panose="020F0502020204030204"/>
              <a:ea typeface="Calibri" panose="020F0502020204030204"/>
              <a:cs typeface="Calibri" panose="020F0502020204030204"/>
            </a:endParaRPr>
          </a:p>
        </p:txBody>
      </p:sp>
      <p:sp>
        <p:nvSpPr>
          <p:cNvPr id="8" name="Subtitle 2"/>
          <p:cNvSpPr txBox="1"/>
          <p:nvPr/>
        </p:nvSpPr>
        <p:spPr>
          <a:xfrm>
            <a:off x="6209698" y="2892323"/>
            <a:ext cx="4913734" cy="3961818"/>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solidFill>
                  <a:srgbClr val="161D6F"/>
                </a:solidFill>
                <a:latin typeface="Aptos"/>
                <a:cs typeface="Tunga"/>
              </a:rPr>
              <a:t>Please type your name and favourite bird in the chat!</a:t>
            </a:r>
            <a:endParaRPr lang="en-US" sz="3200" dirty="0">
              <a:solidFill>
                <a:srgbClr val="161D6F"/>
              </a:solidFill>
              <a:latin typeface="Aptos"/>
              <a:cs typeface="Tung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p:cNvSpPr>
            <a:spLocks noGrp="1" noRot="1" noChangeAspect="1" noMove="1" noResize="1" noEditPoints="1" noAdjustHandles="1" noChangeArrowheads="1" noChangeShapeType="1" noTextEdit="1"/>
          </p:cNvSpPr>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descr="A white background with blue corner&#10;&#10;AI-generated content may be incorrect."/>
          <p:cNvPicPr>
            <a:picLocks noGrp="1" noChangeAspect="1"/>
          </p:cNvPicPr>
          <p:nvPr>
            <p:ph idx="1"/>
          </p:nvPr>
        </p:nvPicPr>
        <p:blipFill>
          <a:blip r:embed="rId1"/>
          <a:srcRect t="19"/>
          <a:stretch>
            <a:fillRect/>
          </a:stretch>
        </p:blipFill>
        <p:spPr>
          <a:xfrm>
            <a:off x="20" y="1282"/>
            <a:ext cx="12191980" cy="6856718"/>
          </a:xfrm>
          <a:prstGeom prst="rect">
            <a:avLst/>
          </a:prstGeom>
        </p:spPr>
      </p:pic>
      <p:sp>
        <p:nvSpPr>
          <p:cNvPr id="3" name="Title 1"/>
          <p:cNvSpPr txBox="1"/>
          <p:nvPr/>
        </p:nvSpPr>
        <p:spPr>
          <a:xfrm>
            <a:off x="248168" y="743447"/>
            <a:ext cx="11715704" cy="834529"/>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161D6F"/>
                </a:solidFill>
                <a:latin typeface="Calibri" panose="020F0502020204030204"/>
                <a:ea typeface="Calibri" panose="020F0502020204030204"/>
                <a:cs typeface="Calibri" panose="020F0502020204030204"/>
              </a:rPr>
              <a:t>Guidelines</a:t>
            </a:r>
            <a:endParaRPr lang="en-US" dirty="0">
              <a:solidFill>
                <a:srgbClr val="161D6F"/>
              </a:solidFill>
              <a:latin typeface="Calibri" panose="020F0502020204030204"/>
              <a:ea typeface="Calibri" panose="020F0502020204030204"/>
              <a:cs typeface="Calibri" panose="020F0502020204030204"/>
            </a:endParaRPr>
          </a:p>
        </p:txBody>
      </p:sp>
      <p:sp>
        <p:nvSpPr>
          <p:cNvPr id="6" name="Subtitle 2"/>
          <p:cNvSpPr txBox="1"/>
          <p:nvPr/>
        </p:nvSpPr>
        <p:spPr>
          <a:xfrm>
            <a:off x="248169" y="1827763"/>
            <a:ext cx="10796821" cy="4566935"/>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solidFill>
                  <a:srgbClr val="161D6F"/>
                </a:solidFill>
                <a:latin typeface="Aptos"/>
                <a:cs typeface="Tunga"/>
              </a:rPr>
              <a:t>Mute when not speaking</a:t>
            </a:r>
            <a:endParaRPr lang="en-US" sz="3000" dirty="0">
              <a:solidFill>
                <a:srgbClr val="161D6F"/>
              </a:solidFill>
              <a:latin typeface="Aptos"/>
              <a:cs typeface="Tunga"/>
            </a:endParaRPr>
          </a:p>
          <a:p>
            <a:r>
              <a:rPr lang="en-US" sz="3000" dirty="0">
                <a:solidFill>
                  <a:srgbClr val="161D6F"/>
                </a:solidFill>
                <a:latin typeface="Aptos"/>
                <a:cs typeface="Tunga"/>
              </a:rPr>
              <a:t>Use the chat for questions and comments</a:t>
            </a:r>
            <a:endParaRPr lang="en-US" sz="3000" dirty="0">
              <a:solidFill>
                <a:srgbClr val="161D6F"/>
              </a:solidFill>
              <a:latin typeface="Aptos"/>
              <a:cs typeface="Tunga"/>
            </a:endParaRPr>
          </a:p>
          <a:p>
            <a:r>
              <a:rPr lang="en-US" sz="3000" dirty="0">
                <a:solidFill>
                  <a:srgbClr val="161D6F"/>
                </a:solidFill>
                <a:latin typeface="Aptos"/>
                <a:cs typeface="Tunga"/>
              </a:rPr>
              <a:t>Please participate actively in polls and discussions!</a:t>
            </a:r>
            <a:endParaRPr lang="en-US" sz="3000" dirty="0">
              <a:solidFill>
                <a:srgbClr val="161D6F"/>
              </a:solidFill>
              <a:latin typeface="Aptos"/>
              <a:cs typeface="Tunga"/>
            </a:endParaRPr>
          </a:p>
          <a:p>
            <a:r>
              <a:rPr lang="en-US" sz="3000" dirty="0">
                <a:solidFill>
                  <a:srgbClr val="161D6F"/>
                </a:solidFill>
                <a:latin typeface="Aptos"/>
                <a:cs typeface="Tunga"/>
              </a:rPr>
              <a:t>If you are having technical issues, please contact our moderator, Sally</a:t>
            </a:r>
            <a:endParaRPr lang="en-US" sz="3000" dirty="0">
              <a:solidFill>
                <a:srgbClr val="161D6F"/>
              </a:solidFill>
              <a:latin typeface="Aptos"/>
              <a:cs typeface="Tunga"/>
            </a:endParaRPr>
          </a:p>
          <a:p>
            <a:r>
              <a:rPr lang="en-US" sz="3000" dirty="0">
                <a:solidFill>
                  <a:srgbClr val="161D6F"/>
                </a:solidFill>
                <a:latin typeface="Aptos"/>
                <a:cs typeface="Tunga"/>
              </a:rPr>
              <a:t>The recording will be available after the session</a:t>
            </a:r>
            <a:endParaRPr lang="en-US" sz="3000" dirty="0">
              <a:solidFill>
                <a:srgbClr val="161D6F"/>
              </a:solidFill>
              <a:latin typeface="Aptos"/>
              <a:cs typeface="Tunga"/>
            </a:endParaRPr>
          </a:p>
          <a:p>
            <a:endParaRPr lang="en-US" sz="3000" dirty="0">
              <a:solidFill>
                <a:srgbClr val="161D6F"/>
              </a:solidFill>
              <a:latin typeface="Tunga"/>
              <a:cs typeface="Tung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1"/>
          <p:cNvSpPr txBox="1"/>
          <p:nvPr/>
        </p:nvSpPr>
        <p:spPr>
          <a:xfrm>
            <a:off x="270580" y="1572682"/>
            <a:ext cx="11626057" cy="85694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161D6F"/>
                </a:solidFill>
                <a:latin typeface="Calibri" panose="020F0502020204030204"/>
                <a:ea typeface="Calibri" panose="020F0502020204030204"/>
                <a:cs typeface="Calibri" panose="020F0502020204030204"/>
              </a:rPr>
              <a:t>What we're covering today</a:t>
            </a:r>
            <a:endParaRPr lang="en-US">
              <a:solidFill>
                <a:srgbClr val="161D6F"/>
              </a:solidFill>
              <a:latin typeface="Calibri" panose="020F0502020204030204"/>
              <a:ea typeface="Calibri" panose="020F0502020204030204"/>
              <a:cs typeface="Calibri" panose="020F0502020204030204"/>
            </a:endParaRPr>
          </a:p>
        </p:txBody>
      </p:sp>
      <p:sp>
        <p:nvSpPr>
          <p:cNvPr id="6" name="Subtitle 2"/>
          <p:cNvSpPr txBox="1"/>
          <p:nvPr/>
        </p:nvSpPr>
        <p:spPr>
          <a:xfrm>
            <a:off x="270580" y="2713027"/>
            <a:ext cx="10774410" cy="3681671"/>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161D6F"/>
                </a:solidFill>
                <a:latin typeface="Aptos"/>
                <a:cs typeface="Tunga"/>
              </a:rPr>
              <a:t>Delivering sanctuary messages clearly: </a:t>
            </a:r>
            <a:r>
              <a:rPr lang="en-US" b="1" dirty="0">
                <a:solidFill>
                  <a:srgbClr val="161D6F"/>
                </a:solidFill>
                <a:latin typeface="Aptos"/>
                <a:cs typeface="Tunga"/>
              </a:rPr>
              <a:t>20</a:t>
            </a:r>
            <a:r>
              <a:rPr lang="en-US" dirty="0">
                <a:solidFill>
                  <a:srgbClr val="161D6F"/>
                </a:solidFill>
                <a:latin typeface="Aptos"/>
                <a:cs typeface="Tunga"/>
              </a:rPr>
              <a:t> minutes</a:t>
            </a:r>
            <a:endParaRPr lang="en-US" dirty="0">
              <a:solidFill>
                <a:srgbClr val="161D6F"/>
              </a:solidFill>
              <a:latin typeface="Aptos"/>
              <a:cs typeface="Tunga"/>
            </a:endParaRPr>
          </a:p>
          <a:p>
            <a:r>
              <a:rPr lang="en-US" dirty="0">
                <a:solidFill>
                  <a:srgbClr val="161D6F"/>
                </a:solidFill>
                <a:latin typeface="Aptos"/>
                <a:cs typeface="Tunga"/>
              </a:rPr>
              <a:t>Speaking with clarity and confidence: </a:t>
            </a:r>
            <a:r>
              <a:rPr lang="en-US" b="1" dirty="0">
                <a:solidFill>
                  <a:srgbClr val="161D6F"/>
                </a:solidFill>
                <a:latin typeface="Aptos"/>
                <a:cs typeface="Tunga"/>
              </a:rPr>
              <a:t>20</a:t>
            </a:r>
            <a:r>
              <a:rPr lang="en-US" dirty="0">
                <a:solidFill>
                  <a:srgbClr val="161D6F"/>
                </a:solidFill>
                <a:latin typeface="Aptos"/>
                <a:cs typeface="Tunga"/>
              </a:rPr>
              <a:t> minutes</a:t>
            </a:r>
            <a:endParaRPr lang="en-US" dirty="0">
              <a:solidFill>
                <a:srgbClr val="000000"/>
              </a:solidFill>
              <a:latin typeface="Aptos"/>
              <a:cs typeface="Tunga"/>
            </a:endParaRPr>
          </a:p>
          <a:p>
            <a:r>
              <a:rPr lang="en-US" dirty="0">
                <a:solidFill>
                  <a:srgbClr val="161D6F"/>
                </a:solidFill>
                <a:latin typeface="Aptos"/>
                <a:cs typeface="Tunga"/>
              </a:rPr>
              <a:t>Responding in real time: </a:t>
            </a:r>
            <a:r>
              <a:rPr lang="en-US" b="1" dirty="0">
                <a:solidFill>
                  <a:srgbClr val="161D6F"/>
                </a:solidFill>
                <a:latin typeface="Aptos"/>
                <a:cs typeface="Tunga"/>
              </a:rPr>
              <a:t>15</a:t>
            </a:r>
            <a:r>
              <a:rPr lang="en-US" dirty="0">
                <a:solidFill>
                  <a:srgbClr val="161D6F"/>
                </a:solidFill>
                <a:latin typeface="Aptos"/>
                <a:cs typeface="Tunga"/>
              </a:rPr>
              <a:t> minutes</a:t>
            </a:r>
            <a:endParaRPr lang="en-US" dirty="0">
              <a:solidFill>
                <a:srgbClr val="000000"/>
              </a:solidFill>
              <a:latin typeface="Aptos"/>
              <a:cs typeface="Tunga"/>
            </a:endParaRPr>
          </a:p>
          <a:p>
            <a:r>
              <a:rPr lang="en-US" dirty="0">
                <a:solidFill>
                  <a:srgbClr val="161D6F"/>
                </a:solidFill>
                <a:latin typeface="Aptos"/>
                <a:cs typeface="Tunga"/>
              </a:rPr>
              <a:t>Behaviour management strategies: </a:t>
            </a:r>
            <a:r>
              <a:rPr lang="en-US" b="1" dirty="0">
                <a:solidFill>
                  <a:srgbClr val="161D6F"/>
                </a:solidFill>
                <a:latin typeface="Aptos"/>
                <a:cs typeface="Tunga"/>
              </a:rPr>
              <a:t>5</a:t>
            </a:r>
            <a:r>
              <a:rPr lang="en-US" dirty="0">
                <a:solidFill>
                  <a:srgbClr val="161D6F"/>
                </a:solidFill>
                <a:latin typeface="Aptos"/>
                <a:cs typeface="Tunga"/>
              </a:rPr>
              <a:t> minutes</a:t>
            </a:r>
            <a:endParaRPr lang="en-US">
              <a:solidFill>
                <a:srgbClr val="000000"/>
              </a:solidFill>
              <a:latin typeface="Aptos"/>
              <a:cs typeface="Tunga"/>
            </a:endParaRPr>
          </a:p>
          <a:p>
            <a:endParaRPr lang="en-US" sz="3000" dirty="0">
              <a:solidFill>
                <a:srgbClr val="161D6F"/>
              </a:solidFill>
              <a:latin typeface="Tunga"/>
              <a:cs typeface="Tung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1"/>
          <p:cNvSpPr txBox="1"/>
          <p:nvPr/>
        </p:nvSpPr>
        <p:spPr>
          <a:xfrm>
            <a:off x="281786" y="1964888"/>
            <a:ext cx="11626057" cy="85694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161D6F"/>
                </a:solidFill>
                <a:latin typeface="Calibri" panose="020F0502020204030204"/>
                <a:ea typeface="Calibri" panose="020F0502020204030204"/>
                <a:cs typeface="Calibri" panose="020F0502020204030204"/>
              </a:rPr>
              <a:t>Learning Objectives</a:t>
            </a:r>
            <a:endParaRPr lang="en-US" sz="4000" dirty="0">
              <a:solidFill>
                <a:srgbClr val="161D6F"/>
              </a:solidFill>
              <a:latin typeface="Calibri" panose="020F0502020204030204"/>
              <a:ea typeface="Calibri" panose="020F0502020204030204"/>
              <a:cs typeface="Calibri" panose="020F0502020204030204"/>
            </a:endParaRPr>
          </a:p>
        </p:txBody>
      </p:sp>
      <p:sp>
        <p:nvSpPr>
          <p:cNvPr id="6" name="Subtitle 2"/>
          <p:cNvSpPr txBox="1"/>
          <p:nvPr/>
        </p:nvSpPr>
        <p:spPr>
          <a:xfrm>
            <a:off x="281786" y="2948351"/>
            <a:ext cx="8488410" cy="2561083"/>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eriod"/>
            </a:pPr>
            <a:r>
              <a:rPr lang="en-US" sz="2400" dirty="0">
                <a:solidFill>
                  <a:srgbClr val="161D6F"/>
                </a:solidFill>
                <a:latin typeface="Aptos"/>
                <a:cs typeface="Tunga"/>
              </a:rPr>
              <a:t>Apply strategies to manage visitor behaviour</a:t>
            </a:r>
            <a:endParaRPr lang="en-US" sz="2400" dirty="0">
              <a:solidFill>
                <a:srgbClr val="161D6F"/>
              </a:solidFill>
              <a:latin typeface="Aptos"/>
              <a:cs typeface="Tunga"/>
            </a:endParaRPr>
          </a:p>
          <a:p>
            <a:pPr marL="514350" indent="-514350">
              <a:buAutoNum type="arabicPeriod"/>
            </a:pPr>
            <a:r>
              <a:rPr lang="en-US" sz="2400" dirty="0">
                <a:solidFill>
                  <a:srgbClr val="161D6F"/>
                </a:solidFill>
                <a:latin typeface="Aptos"/>
                <a:cs typeface="Tunga"/>
              </a:rPr>
              <a:t>Demonstrate clear and engaging speaking techniques</a:t>
            </a:r>
            <a:endParaRPr lang="en-US" sz="2400" dirty="0">
              <a:solidFill>
                <a:srgbClr val="161D6F"/>
              </a:solidFill>
              <a:latin typeface="Aptos"/>
              <a:cs typeface="Tunga"/>
            </a:endParaRPr>
          </a:p>
          <a:p>
            <a:pPr marL="514350" indent="-514350">
              <a:buAutoNum type="arabicPeriod"/>
            </a:pPr>
            <a:r>
              <a:rPr lang="en-US" sz="2400" dirty="0">
                <a:solidFill>
                  <a:srgbClr val="161D6F"/>
                </a:solidFill>
                <a:latin typeface="Aptos"/>
                <a:cs typeface="Tunga"/>
              </a:rPr>
              <a:t>Respond appropriately to challenging questions/behaviour</a:t>
            </a:r>
            <a:endParaRPr lang="en-US" sz="2400" dirty="0">
              <a:solidFill>
                <a:srgbClr val="161D6F"/>
              </a:solidFill>
              <a:latin typeface="Aptos"/>
              <a:cs typeface="Tunga"/>
            </a:endParaRPr>
          </a:p>
          <a:p>
            <a:pPr marL="514350" indent="-514350">
              <a:buAutoNum type="arabicPeriod"/>
            </a:pPr>
            <a:r>
              <a:rPr lang="en-US" sz="2400" dirty="0">
                <a:solidFill>
                  <a:srgbClr val="161D6F"/>
                </a:solidFill>
                <a:latin typeface="Aptos"/>
                <a:cs typeface="Tunga"/>
              </a:rPr>
              <a:t>Deliver key sanctuary messages accurately and consistently</a:t>
            </a:r>
            <a:endParaRPr lang="en-US" sz="2400" dirty="0">
              <a:solidFill>
                <a:srgbClr val="161D6F"/>
              </a:solidFill>
              <a:latin typeface="Aptos"/>
              <a:cs typeface="Tunga"/>
            </a:endParaRPr>
          </a:p>
          <a:p>
            <a:pPr>
              <a:buAutoNum type="arabicPeriod"/>
            </a:pPr>
            <a:endParaRPr lang="en-US" sz="3000" dirty="0">
              <a:solidFill>
                <a:srgbClr val="161D6F"/>
              </a:solidFill>
              <a:latin typeface="Tunga"/>
              <a:cs typeface="Tung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4" name="Picture 3" descr="A blue and black gradient&#10;&#10;AI-generated content may be incorrect."/>
          <p:cNvPicPr>
            <a:picLocks noChangeAspect="1"/>
          </p:cNvPicPr>
          <p:nvPr/>
        </p:nvPicPr>
        <p:blipFill>
          <a:blip r:embed="rId2"/>
          <a:stretch>
            <a:fillRect/>
          </a:stretch>
        </p:blipFill>
        <p:spPr>
          <a:xfrm>
            <a:off x="3677160" y="1075765"/>
            <a:ext cx="5241092" cy="4112559"/>
          </a:xfrm>
          <a:prstGeom prst="rect">
            <a:avLst/>
          </a:prstGeom>
        </p:spPr>
      </p:pic>
      <p:sp>
        <p:nvSpPr>
          <p:cNvPr id="2" name="Title 1"/>
          <p:cNvSpPr>
            <a:spLocks noGrp="1"/>
          </p:cNvSpPr>
          <p:nvPr>
            <p:ph type="title"/>
          </p:nvPr>
        </p:nvSpPr>
        <p:spPr>
          <a:xfrm>
            <a:off x="3830170" y="2751978"/>
            <a:ext cx="4542866" cy="1347974"/>
          </a:xfrm>
        </p:spPr>
        <p:txBody>
          <a:bodyPr>
            <a:normAutofit/>
          </a:bodyPr>
          <a:lstStyle/>
          <a:p>
            <a:pPr algn="ctr"/>
            <a:r>
              <a:rPr lang="en-US" sz="3000" b="1" i="1" dirty="0">
                <a:solidFill>
                  <a:srgbClr val="FFFFFF"/>
                </a:solidFill>
                <a:latin typeface="Aptos"/>
                <a:ea typeface="Calibri" panose="020F0502020204030204"/>
                <a:cs typeface="Calibri" panose="020F0502020204030204"/>
              </a:rPr>
              <a:t>"Have you ever spoken to a large group in an official capacity?"</a:t>
            </a:r>
            <a:endParaRPr lang="en-US" sz="3000" b="1">
              <a:solidFill>
                <a:srgbClr val="FFFFFF"/>
              </a:solidFill>
              <a:latin typeface="Aptos"/>
              <a:ea typeface="Calibri" panose="020F0502020204030204"/>
              <a:cs typeface="Calibri" panose="020F050202020403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07523" y="2057213"/>
            <a:ext cx="4699747" cy="2737503"/>
          </a:xfrm>
        </p:spPr>
        <p:txBody>
          <a:bodyPr>
            <a:normAutofit/>
          </a:bodyPr>
          <a:lstStyle/>
          <a:p>
            <a:r>
              <a:rPr lang="en-US" sz="2800" b="1" dirty="0">
                <a:solidFill>
                  <a:srgbClr val="161D6F"/>
                </a:solidFill>
                <a:latin typeface="Aptos"/>
                <a:cs typeface="Latha"/>
              </a:rPr>
              <a:t>DELIVERING SANCTUARY MESSAGES CLEARLY AND CONSISTENTLY</a:t>
            </a:r>
            <a:endParaRPr lang="en-US" sz="2800" dirty="0">
              <a:solidFill>
                <a:srgbClr val="161D6F"/>
              </a:solidFill>
              <a:latin typeface="Aptos"/>
              <a:cs typeface="Latha"/>
            </a:endParaRPr>
          </a:p>
        </p:txBody>
      </p:sp>
      <p:sp>
        <p:nvSpPr>
          <p:cNvPr id="4" name="Title 1"/>
          <p:cNvSpPr txBox="1"/>
          <p:nvPr/>
        </p:nvSpPr>
        <p:spPr>
          <a:xfrm>
            <a:off x="6408480" y="1030577"/>
            <a:ext cx="5754175" cy="1696245"/>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u="sng" dirty="0">
                <a:solidFill>
                  <a:srgbClr val="161D6F"/>
                </a:solidFill>
                <a:latin typeface="Calibri" panose="020F0502020204030204"/>
                <a:ea typeface="Calibri" panose="020F0502020204030204"/>
                <a:cs typeface="Calibri" panose="020F0502020204030204"/>
              </a:rPr>
              <a:t>Topic 1:</a:t>
            </a:r>
            <a:endParaRPr lang="en-US" u="sng" dirty="0">
              <a:latin typeface="Calibri" panose="020F0502020204030204"/>
              <a:ea typeface="Calibri" panose="020F0502020204030204"/>
              <a:cs typeface="Calibri" panose="020F050202020403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7497" y="679731"/>
            <a:ext cx="3124151" cy="3736540"/>
          </a:xfrm>
        </p:spPr>
        <p:txBody>
          <a:bodyPr vert="horz" lIns="91440" tIns="45720" rIns="91440" bIns="45720" rtlCol="0" anchor="b">
            <a:normAutofit/>
          </a:bodyPr>
          <a:lstStyle/>
          <a:p>
            <a:r>
              <a:rPr lang="en-US" sz="4600" b="1" dirty="0">
                <a:solidFill>
                  <a:srgbClr val="161D6F"/>
                </a:solidFill>
                <a:latin typeface="Calibri" panose="020F0502020204030204"/>
                <a:ea typeface="Calibri" panose="020F0502020204030204"/>
                <a:cs typeface="Calibri" panose="020F0502020204030204"/>
              </a:rPr>
              <a:t>Why Consistency Matters</a:t>
            </a:r>
            <a:endParaRPr lang="en-US" sz="4600" dirty="0">
              <a:solidFill>
                <a:srgbClr val="161D6F"/>
              </a:solidFill>
              <a:latin typeface="Calibri" panose="020F0502020204030204"/>
              <a:ea typeface="Calibri" panose="020F0502020204030204"/>
              <a:cs typeface="Calibri" panose="020F0502020204030204"/>
            </a:endParaRPr>
          </a:p>
        </p:txBody>
      </p:sp>
      <p:grpSp>
        <p:nvGrpSpPr>
          <p:cNvPr id="11" name="Group 10"/>
          <p:cNvGrpSpPr>
            <a:grpSpLocks noGrp="1" noRot="1" noChangeAspect="1" noMove="1" noResize="1" noUngrp="1"/>
          </p:cNvGrpSpPr>
          <p:nvPr/>
        </p:nvGrpSpPr>
        <p:grpSpPr>
          <a:xfrm>
            <a:off x="9416432" y="1"/>
            <a:ext cx="2446384" cy="5777808"/>
            <a:chOff x="329184" y="1"/>
            <a:chExt cx="524256" cy="5777808"/>
          </a:xfrm>
        </p:grpSpPr>
        <p:cxnSp>
          <p:nvCxnSpPr>
            <p:cNvPr id="12" name="Straight Connector 11"/>
            <p:cNvCxnSpPr/>
            <p:nvPr/>
          </p:nvCxnSpPr>
          <p:spPr>
            <a:xfrm flipH="1">
              <a:off x="329184" y="5777809"/>
              <a:ext cx="521208" cy="0"/>
            </a:xfrm>
            <a:prstGeom prst="line">
              <a:avLst/>
            </a:prstGeom>
            <a:solidFill>
              <a:srgbClr val="98DED9"/>
            </a:solidFill>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29184" y="1"/>
              <a:ext cx="524256" cy="5532119"/>
            </a:xfrm>
            <a:prstGeom prst="rect">
              <a:avLst/>
            </a:prstGeom>
            <a:solidFill>
              <a:srgbClr val="98DE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p:cNvSpPr>
            <a:spLocks noGrp="1" noRot="1" noChangeAspect="1" noMove="1" noResize="1" noEditPoints="1" noAdjustHandles="1" noChangeArrowheads="1" noChangeShapeType="1" noTextEdit="1"/>
          </p:cNvSpPr>
          <p:nvPr/>
        </p:nvSpPr>
        <p:spPr>
          <a:xfrm>
            <a:off x="3821084"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168090" y="1131700"/>
            <a:ext cx="322924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algn="ctr"/>
            <a:r>
              <a:rPr lang="en-US" sz="2000" b="1" dirty="0">
                <a:latin typeface="Calibri" panose="020F0502020204030204"/>
                <a:ea typeface="Calibri" panose="020F0502020204030204"/>
                <a:cs typeface="Calibri" panose="020F0502020204030204"/>
              </a:rPr>
              <a:t>Unclear and Inconsistent</a:t>
            </a:r>
            <a:endParaRPr lang="en-US" sz="2000" b="1" dirty="0">
              <a:latin typeface="Calibri" panose="020F0502020204030204"/>
              <a:ea typeface="Calibri" panose="020F0502020204030204"/>
              <a:cs typeface="Calibri" panose="020F0502020204030204"/>
            </a:endParaRPr>
          </a:p>
        </p:txBody>
      </p:sp>
      <p:sp>
        <p:nvSpPr>
          <p:cNvPr id="6" name="TextBox 5"/>
          <p:cNvSpPr txBox="1"/>
          <p:nvPr/>
        </p:nvSpPr>
        <p:spPr>
          <a:xfrm>
            <a:off x="7899648" y="1131700"/>
            <a:ext cx="302753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algn="ctr"/>
            <a:r>
              <a:rPr lang="en-US" sz="2000" b="1" dirty="0">
                <a:latin typeface="Calibri" panose="020F0502020204030204"/>
                <a:ea typeface="Calibri" panose="020F0502020204030204"/>
                <a:cs typeface="Calibri" panose="020F0502020204030204"/>
              </a:rPr>
              <a:t>Clear and Consistent</a:t>
            </a:r>
            <a:endParaRPr lang="en-US" sz="2000" b="1" dirty="0">
              <a:latin typeface="Calibri" panose="020F0502020204030204"/>
              <a:ea typeface="Calibri" panose="020F0502020204030204"/>
              <a:cs typeface="Calibri" panose="020F0502020204030204"/>
            </a:endParaRPr>
          </a:p>
        </p:txBody>
      </p:sp>
      <p:sp>
        <p:nvSpPr>
          <p:cNvPr id="7" name="TextBox 6"/>
          <p:cNvSpPr txBox="1"/>
          <p:nvPr/>
        </p:nvSpPr>
        <p:spPr>
          <a:xfrm>
            <a:off x="4266348" y="1539842"/>
            <a:ext cx="2829250"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342900" indent="-342900">
              <a:lnSpc>
                <a:spcPct val="200000"/>
              </a:lnSpc>
              <a:buFont typeface="Arial" panose="020B0604020202020204"/>
              <a:buChar char="•"/>
            </a:pPr>
            <a:r>
              <a:rPr lang="en-US" sz="2400" dirty="0">
                <a:latin typeface="Aptos"/>
                <a:cs typeface="Tunga"/>
              </a:rPr>
              <a:t>Visitor confusion</a:t>
            </a:r>
            <a:endParaRPr lang="en-US" dirty="0">
              <a:latin typeface="Aptos"/>
            </a:endParaRPr>
          </a:p>
          <a:p>
            <a:pPr marL="342900" indent="-342900">
              <a:lnSpc>
                <a:spcPct val="200000"/>
              </a:lnSpc>
              <a:buFont typeface="Arial" panose="020B0604020202020204"/>
              <a:buChar char="•"/>
            </a:pPr>
            <a:r>
              <a:rPr lang="en-US" sz="2400" dirty="0">
                <a:latin typeface="Aptos"/>
                <a:cs typeface="Tunga"/>
              </a:rPr>
              <a:t>Complaints</a:t>
            </a:r>
            <a:endParaRPr lang="en-US" sz="2400" dirty="0">
              <a:latin typeface="Aptos"/>
              <a:cs typeface="Tunga"/>
            </a:endParaRPr>
          </a:p>
          <a:p>
            <a:pPr marL="342900" indent="-342900">
              <a:lnSpc>
                <a:spcPct val="200000"/>
              </a:lnSpc>
              <a:buFont typeface="Arial" panose="020B0604020202020204"/>
              <a:buChar char="•"/>
            </a:pPr>
            <a:r>
              <a:rPr lang="en-US" sz="2400" dirty="0">
                <a:latin typeface="Aptos"/>
                <a:cs typeface="Tunga"/>
              </a:rPr>
              <a:t>Reputational risk</a:t>
            </a:r>
            <a:endParaRPr lang="en-US" sz="2400" dirty="0">
              <a:latin typeface="Aptos"/>
              <a:cs typeface="Tunga"/>
            </a:endParaRPr>
          </a:p>
        </p:txBody>
      </p:sp>
      <p:sp>
        <p:nvSpPr>
          <p:cNvPr id="8" name="TextBox 7"/>
          <p:cNvSpPr txBox="1"/>
          <p:nvPr/>
        </p:nvSpPr>
        <p:spPr>
          <a:xfrm>
            <a:off x="7997906" y="1539842"/>
            <a:ext cx="3255073" cy="270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342900" indent="-342900">
              <a:lnSpc>
                <a:spcPct val="200000"/>
              </a:lnSpc>
              <a:buFont typeface="Arial" panose="020B0604020202020204"/>
              <a:buChar char="•"/>
            </a:pPr>
            <a:r>
              <a:rPr lang="en-US" sz="2200" dirty="0">
                <a:latin typeface="Aptos"/>
                <a:cs typeface="Tunga"/>
              </a:rPr>
              <a:t>Informed visitor</a:t>
            </a:r>
            <a:endParaRPr lang="en-US" sz="2200">
              <a:latin typeface="Aptos"/>
            </a:endParaRPr>
          </a:p>
          <a:p>
            <a:pPr marL="342900" indent="-342900">
              <a:lnSpc>
                <a:spcPct val="200000"/>
              </a:lnSpc>
              <a:buFont typeface="Arial" panose="020B0604020202020204"/>
              <a:buChar char="•"/>
            </a:pPr>
            <a:r>
              <a:rPr lang="en-US" sz="2200" dirty="0">
                <a:latin typeface="Aptos"/>
                <a:cs typeface="Tunga"/>
              </a:rPr>
              <a:t>Enhanced reputation</a:t>
            </a:r>
            <a:endParaRPr lang="en-US" sz="2200" dirty="0">
              <a:latin typeface="Aptos"/>
              <a:cs typeface="Tunga"/>
            </a:endParaRPr>
          </a:p>
          <a:p>
            <a:pPr marL="342900" indent="-342900">
              <a:lnSpc>
                <a:spcPct val="200000"/>
              </a:lnSpc>
              <a:buFont typeface="Arial" panose="020B0604020202020204"/>
              <a:buChar char="•"/>
            </a:pPr>
            <a:r>
              <a:rPr lang="en-US" sz="2200" dirty="0">
                <a:latin typeface="Aptos"/>
                <a:cs typeface="Tunga"/>
              </a:rPr>
              <a:t>Confident volunteer</a:t>
            </a:r>
            <a:endParaRPr lang="en-US" sz="2200" dirty="0">
              <a:latin typeface="Aptos"/>
              <a:cs typeface="Tunga"/>
            </a:endParaRPr>
          </a:p>
          <a:p>
            <a:pPr marL="342900" indent="-342900">
              <a:lnSpc>
                <a:spcPct val="200000"/>
              </a:lnSpc>
              <a:buFont typeface="Arial" panose="020B0604020202020204"/>
              <a:buChar char="•"/>
            </a:pPr>
            <a:r>
              <a:rPr lang="en-US" sz="2200" dirty="0">
                <a:latin typeface="Aptos"/>
                <a:cs typeface="Tunga"/>
              </a:rPr>
              <a:t>Trust in the charity</a:t>
            </a:r>
            <a:endParaRPr lang="en-US" sz="2200" dirty="0">
              <a:latin typeface="Aptos"/>
              <a:cs typeface="Tunga"/>
            </a:endParaRPr>
          </a:p>
        </p:txBody>
      </p:sp>
      <p:sp>
        <p:nvSpPr>
          <p:cNvPr id="10" name="Rectangle 9"/>
          <p:cNvSpPr/>
          <p:nvPr/>
        </p:nvSpPr>
        <p:spPr>
          <a:xfrm>
            <a:off x="4059561" y="911873"/>
            <a:ext cx="3447000" cy="5043083"/>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791119" y="911873"/>
            <a:ext cx="3447000" cy="5043083"/>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494830" y="367684"/>
            <a:ext cx="4748901" cy="1538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800" u="sng" dirty="0">
                <a:latin typeface="Calibri" panose="020F0502020204030204"/>
                <a:ea typeface="Calibri" panose="020F0502020204030204"/>
                <a:cs typeface="Calibri" panose="020F0502020204030204"/>
              </a:rPr>
              <a:t>Our mission:</a:t>
            </a:r>
            <a:r>
              <a:rPr lang="en-US" sz="2400" dirty="0">
                <a:latin typeface="Calibri" panose="020F0502020204030204"/>
                <a:ea typeface="Calibri" panose="020F0502020204030204"/>
                <a:cs typeface="Calibri" panose="020F0502020204030204"/>
              </a:rPr>
              <a:t> </a:t>
            </a:r>
            <a:br>
              <a:rPr lang="en-US" sz="2200" dirty="0">
                <a:latin typeface="Calibri" panose="020F0502020204030204"/>
                <a:ea typeface="Calibri" panose="020F0502020204030204"/>
                <a:cs typeface="Calibri" panose="020F0502020204030204"/>
              </a:rPr>
            </a:br>
            <a:r>
              <a:rPr lang="en-US" sz="2200" dirty="0">
                <a:latin typeface="Calibri" panose="020F0502020204030204"/>
                <a:ea typeface="Calibri" panose="020F0502020204030204"/>
                <a:cs typeface="Calibri" panose="020F0502020204030204"/>
              </a:rPr>
              <a:t>To rescue, treat and release birds wherever possible, and to house those for whom release is not possible.</a:t>
            </a:r>
            <a:endParaRPr lang="en-US" sz="2200" dirty="0">
              <a:latin typeface="Calibri" panose="020F0502020204030204"/>
              <a:ea typeface="Calibri" panose="020F0502020204030204"/>
              <a:cs typeface="Calibri" panose="020F0502020204030204"/>
            </a:endParaRPr>
          </a:p>
        </p:txBody>
      </p:sp>
      <p:sp>
        <p:nvSpPr>
          <p:cNvPr id="3" name="TextBox 2"/>
          <p:cNvSpPr txBox="1"/>
          <p:nvPr/>
        </p:nvSpPr>
        <p:spPr>
          <a:xfrm>
            <a:off x="427593" y="4144067"/>
            <a:ext cx="5477284"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800" u="sng" dirty="0">
                <a:latin typeface="Calibri" panose="020F0502020204030204"/>
                <a:ea typeface="Calibri" panose="020F0502020204030204"/>
                <a:cs typeface="Calibri" panose="020F0502020204030204"/>
              </a:rPr>
              <a:t>Rehabilitation Process (</a:t>
            </a:r>
            <a:r>
              <a:rPr lang="en-US" sz="2800" b="1" u="sng" dirty="0">
                <a:latin typeface="Calibri" panose="020F0502020204030204"/>
                <a:ea typeface="Calibri" panose="020F0502020204030204"/>
                <a:cs typeface="Calibri" panose="020F0502020204030204"/>
              </a:rPr>
              <a:t>SOARS</a:t>
            </a:r>
            <a:r>
              <a:rPr lang="en-US" sz="2800" u="sng" dirty="0">
                <a:latin typeface="Calibri" panose="020F0502020204030204"/>
                <a:ea typeface="Calibri" panose="020F0502020204030204"/>
                <a:cs typeface="Calibri" panose="020F0502020204030204"/>
              </a:rPr>
              <a:t>):</a:t>
            </a:r>
            <a:r>
              <a:rPr lang="en-US" sz="2400" u="sng" dirty="0">
                <a:latin typeface="Calibri" panose="020F0502020204030204"/>
                <a:ea typeface="Calibri" panose="020F0502020204030204"/>
                <a:cs typeface="Calibri" panose="020F0502020204030204"/>
              </a:rPr>
              <a:t> </a:t>
            </a:r>
            <a:endParaRPr lang="en-US" sz="2400" u="sng" dirty="0">
              <a:latin typeface="Calibri" panose="020F0502020204030204"/>
              <a:ea typeface="Calibri" panose="020F0502020204030204"/>
              <a:cs typeface="Calibri" panose="020F0502020204030204"/>
            </a:endParaRPr>
          </a:p>
          <a:p>
            <a:r>
              <a:rPr lang="en-US" sz="2200" b="1" dirty="0">
                <a:latin typeface="Calibri" panose="020F0502020204030204"/>
                <a:ea typeface="Calibri" panose="020F0502020204030204"/>
                <a:cs typeface="Calibri" panose="020F0502020204030204"/>
              </a:rPr>
              <a:t>S</a:t>
            </a:r>
            <a:r>
              <a:rPr lang="en-US" sz="2200" dirty="0">
                <a:latin typeface="Calibri" panose="020F0502020204030204"/>
                <a:ea typeface="Calibri" panose="020F0502020204030204"/>
                <a:cs typeface="Calibri" panose="020F0502020204030204"/>
              </a:rPr>
              <a:t>: Secure (rescue &amp; treatment) </a:t>
            </a:r>
            <a:endParaRPr lang="en-US" sz="2200" dirty="0">
              <a:latin typeface="Calibri" panose="020F0502020204030204"/>
              <a:ea typeface="Calibri" panose="020F0502020204030204"/>
              <a:cs typeface="Calibri" panose="020F0502020204030204"/>
            </a:endParaRPr>
          </a:p>
          <a:p>
            <a:r>
              <a:rPr lang="en-US" sz="2200" b="1" dirty="0">
                <a:latin typeface="Calibri" panose="020F0502020204030204"/>
                <a:ea typeface="Calibri" panose="020F0502020204030204"/>
                <a:cs typeface="Calibri" panose="020F0502020204030204"/>
              </a:rPr>
              <a:t>O</a:t>
            </a:r>
            <a:r>
              <a:rPr lang="en-US" sz="2200" dirty="0">
                <a:latin typeface="Calibri" panose="020F0502020204030204"/>
                <a:ea typeface="Calibri" panose="020F0502020204030204"/>
                <a:cs typeface="Calibri" panose="020F0502020204030204"/>
              </a:rPr>
              <a:t>: Observation (stabilisation &amp; first aid)</a:t>
            </a:r>
            <a:endParaRPr lang="en-US" sz="2200" dirty="0">
              <a:latin typeface="Calibri" panose="020F0502020204030204"/>
              <a:ea typeface="Calibri" panose="020F0502020204030204"/>
              <a:cs typeface="Calibri" panose="020F0502020204030204"/>
            </a:endParaRPr>
          </a:p>
          <a:p>
            <a:r>
              <a:rPr lang="en-US" sz="2200" b="1" dirty="0">
                <a:latin typeface="Calibri" panose="020F0502020204030204"/>
                <a:ea typeface="Calibri" panose="020F0502020204030204"/>
                <a:cs typeface="Calibri" panose="020F0502020204030204"/>
              </a:rPr>
              <a:t>A</a:t>
            </a:r>
            <a:r>
              <a:rPr lang="en-US" sz="2200" dirty="0">
                <a:latin typeface="Calibri" panose="020F0502020204030204"/>
                <a:ea typeface="Calibri" panose="020F0502020204030204"/>
                <a:cs typeface="Calibri" panose="020F0502020204030204"/>
              </a:rPr>
              <a:t>: Administer care (treatment)</a:t>
            </a:r>
            <a:endParaRPr lang="en-US" sz="2200" dirty="0">
              <a:latin typeface="Calibri" panose="020F0502020204030204"/>
              <a:ea typeface="Calibri" panose="020F0502020204030204"/>
              <a:cs typeface="Calibri" panose="020F0502020204030204"/>
            </a:endParaRPr>
          </a:p>
          <a:p>
            <a:r>
              <a:rPr lang="en-US" sz="2200" b="1" dirty="0">
                <a:latin typeface="Calibri" panose="020F0502020204030204"/>
                <a:ea typeface="Calibri" panose="020F0502020204030204"/>
                <a:cs typeface="Calibri" panose="020F0502020204030204"/>
              </a:rPr>
              <a:t>R</a:t>
            </a:r>
            <a:r>
              <a:rPr lang="en-US" sz="2200" dirty="0">
                <a:latin typeface="Calibri" panose="020F0502020204030204"/>
                <a:ea typeface="Calibri" panose="020F0502020204030204"/>
                <a:cs typeface="Calibri" panose="020F0502020204030204"/>
              </a:rPr>
              <a:t>: Restore (Recuperation &amp; rehabilitation)</a:t>
            </a:r>
            <a:endParaRPr lang="en-US" sz="2200" dirty="0">
              <a:latin typeface="Calibri" panose="020F0502020204030204"/>
              <a:ea typeface="Calibri" panose="020F0502020204030204"/>
              <a:cs typeface="Calibri" panose="020F0502020204030204"/>
            </a:endParaRPr>
          </a:p>
          <a:p>
            <a:r>
              <a:rPr lang="en-US" sz="2200" b="1" dirty="0">
                <a:latin typeface="Calibri" panose="020F0502020204030204"/>
                <a:ea typeface="Calibri" panose="020F0502020204030204"/>
                <a:cs typeface="Calibri" panose="020F0502020204030204"/>
              </a:rPr>
              <a:t>S</a:t>
            </a:r>
            <a:r>
              <a:rPr lang="en-US" sz="2200" dirty="0">
                <a:latin typeface="Calibri" panose="020F0502020204030204"/>
                <a:ea typeface="Calibri" panose="020F0502020204030204"/>
                <a:cs typeface="Calibri" panose="020F0502020204030204"/>
              </a:rPr>
              <a:t>: Set free (release)</a:t>
            </a:r>
            <a:endParaRPr lang="en-US" sz="2200" dirty="0">
              <a:latin typeface="Calibri" panose="020F0502020204030204"/>
              <a:ea typeface="Calibri" panose="020F0502020204030204"/>
              <a:cs typeface="Calibri" panose="020F0502020204030204"/>
            </a:endParaRPr>
          </a:p>
        </p:txBody>
      </p:sp>
      <p:sp>
        <p:nvSpPr>
          <p:cNvPr id="5" name="TextBox 4"/>
          <p:cNvSpPr txBox="1"/>
          <p:nvPr/>
        </p:nvSpPr>
        <p:spPr>
          <a:xfrm>
            <a:off x="8260506" y="289245"/>
            <a:ext cx="4222226" cy="188864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800" u="sng" dirty="0">
                <a:latin typeface="Calibri" panose="020F0502020204030204"/>
                <a:ea typeface="Calibri" panose="020F0502020204030204"/>
                <a:cs typeface="Calibri" panose="020F0502020204030204"/>
              </a:rPr>
              <a:t>How donations are used:</a:t>
            </a:r>
            <a:r>
              <a:rPr lang="en-US" sz="2400" dirty="0">
                <a:latin typeface="Calibri" panose="020F0502020204030204"/>
                <a:ea typeface="Calibri" panose="020F0502020204030204"/>
                <a:cs typeface="Calibri" panose="020F0502020204030204"/>
              </a:rPr>
              <a:t> </a:t>
            </a:r>
            <a:br>
              <a:rPr lang="en-US" sz="2200" dirty="0">
                <a:latin typeface="Calibri" panose="020F0502020204030204"/>
                <a:ea typeface="Calibri" panose="020F0502020204030204"/>
                <a:cs typeface="Calibri" panose="020F0502020204030204"/>
              </a:rPr>
            </a:br>
            <a:r>
              <a:rPr lang="en-US" sz="2200" dirty="0">
                <a:latin typeface="Calibri" panose="020F0502020204030204"/>
                <a:ea typeface="Calibri" panose="020F0502020204030204"/>
                <a:cs typeface="Calibri" panose="020F0502020204030204"/>
              </a:rPr>
              <a:t>1. Keeping the sanctuary open</a:t>
            </a:r>
            <a:endParaRPr lang="en-US" sz="2200" dirty="0">
              <a:latin typeface="Calibri" panose="020F0502020204030204"/>
              <a:ea typeface="Calibri" panose="020F0502020204030204"/>
              <a:cs typeface="Calibri" panose="020F0502020204030204"/>
            </a:endParaRPr>
          </a:p>
          <a:p>
            <a:r>
              <a:rPr lang="en-US" sz="2200" dirty="0">
                <a:latin typeface="Calibri" panose="020F0502020204030204"/>
                <a:ea typeface="Calibri" panose="020F0502020204030204"/>
                <a:cs typeface="Calibri" panose="020F0502020204030204"/>
              </a:rPr>
              <a:t>2. Research </a:t>
            </a:r>
            <a:endParaRPr lang="en-US" sz="2200" dirty="0">
              <a:latin typeface="Calibri" panose="020F0502020204030204"/>
              <a:ea typeface="Calibri" panose="020F0502020204030204"/>
              <a:cs typeface="Calibri" panose="020F0502020204030204"/>
            </a:endParaRPr>
          </a:p>
          <a:p>
            <a:r>
              <a:rPr lang="en-US" sz="2200" dirty="0">
                <a:latin typeface="Calibri" panose="020F0502020204030204"/>
                <a:ea typeface="Calibri" panose="020F0502020204030204"/>
                <a:cs typeface="Calibri" panose="020F0502020204030204"/>
              </a:rPr>
              <a:t>3. Treatment of injured birds</a:t>
            </a:r>
            <a:endParaRPr lang="en-US" sz="2200" dirty="0">
              <a:latin typeface="Calibri" panose="020F0502020204030204"/>
              <a:ea typeface="Calibri" panose="020F0502020204030204"/>
              <a:cs typeface="Calibri" panose="020F0502020204030204"/>
            </a:endParaRPr>
          </a:p>
          <a:p>
            <a:r>
              <a:rPr lang="en-US" sz="2200" b="1" dirty="0">
                <a:latin typeface="Calibri" panose="020F0502020204030204"/>
                <a:ea typeface="Calibri" panose="020F0502020204030204"/>
                <a:cs typeface="Calibri" panose="020F0502020204030204"/>
              </a:rPr>
              <a:t>*We are not for profit*</a:t>
            </a:r>
            <a:endParaRPr lang="en-US" sz="2200" dirty="0">
              <a:latin typeface="Calibri" panose="020F0502020204030204"/>
              <a:ea typeface="Calibri" panose="020F0502020204030204"/>
              <a:cs typeface="Calibri" panose="020F0502020204030204"/>
            </a:endParaRPr>
          </a:p>
        </p:txBody>
      </p:sp>
      <p:sp>
        <p:nvSpPr>
          <p:cNvPr id="6" name="TextBox 5"/>
          <p:cNvSpPr txBox="1"/>
          <p:nvPr/>
        </p:nvSpPr>
        <p:spPr>
          <a:xfrm>
            <a:off x="8596681" y="4155272"/>
            <a:ext cx="2238786" cy="2000548"/>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800" u="sng" dirty="0">
                <a:latin typeface="Calibri" panose="020F0502020204030204"/>
                <a:ea typeface="Calibri" panose="020F0502020204030204"/>
                <a:cs typeface="Calibri" panose="020F0502020204030204"/>
              </a:rPr>
              <a:t>Key Species:</a:t>
            </a:r>
            <a:r>
              <a:rPr lang="en-US" sz="2400" u="sng" dirty="0">
                <a:latin typeface="Calibri" panose="020F0502020204030204"/>
                <a:ea typeface="Calibri" panose="020F0502020204030204"/>
                <a:cs typeface="Calibri" panose="020F0502020204030204"/>
              </a:rPr>
              <a:t> </a:t>
            </a:r>
            <a:endParaRPr lang="en-US" sz="2200" u="sng">
              <a:latin typeface="Calibri" panose="020F0502020204030204"/>
              <a:ea typeface="Calibri" panose="020F0502020204030204"/>
              <a:cs typeface="Calibri" panose="020F0502020204030204"/>
            </a:endParaRPr>
          </a:p>
          <a:p>
            <a:pPr marL="457200" indent="-457200">
              <a:buFont typeface="Arial" panose="020B0604020202020204"/>
              <a:buChar char="•"/>
            </a:pPr>
            <a:r>
              <a:rPr lang="en-US" sz="2400" dirty="0">
                <a:latin typeface="Calibri" panose="020F0502020204030204"/>
                <a:ea typeface="Calibri" panose="020F0502020204030204"/>
                <a:cs typeface="Calibri" panose="020F0502020204030204"/>
              </a:rPr>
              <a:t>Vultures</a:t>
            </a:r>
            <a:endParaRPr lang="en-US" dirty="0">
              <a:latin typeface="Calibri" panose="020F0502020204030204"/>
              <a:ea typeface="Calibri" panose="020F0502020204030204"/>
              <a:cs typeface="Calibri" panose="020F0502020204030204"/>
            </a:endParaRPr>
          </a:p>
          <a:p>
            <a:pPr marL="342900" indent="-342900">
              <a:buFont typeface="Arial" panose="020B0604020202020204"/>
              <a:buChar char="•"/>
            </a:pPr>
            <a:r>
              <a:rPr lang="en-US" sz="2400" dirty="0">
                <a:latin typeface="Calibri" panose="020F0502020204030204"/>
                <a:ea typeface="Calibri" panose="020F0502020204030204"/>
                <a:cs typeface="Calibri" panose="020F0502020204030204"/>
              </a:rPr>
              <a:t>  Swans</a:t>
            </a:r>
            <a:endParaRPr lang="en-US" sz="2400" dirty="0">
              <a:latin typeface="Calibri" panose="020F0502020204030204"/>
              <a:ea typeface="Calibri" panose="020F0502020204030204"/>
              <a:cs typeface="Calibri" panose="020F0502020204030204"/>
            </a:endParaRPr>
          </a:p>
          <a:p>
            <a:pPr marL="342900" indent="-342900">
              <a:buFont typeface="Arial" panose="020B0604020202020204"/>
              <a:buChar char="•"/>
            </a:pPr>
            <a:r>
              <a:rPr lang="en-US" sz="2400" dirty="0">
                <a:latin typeface="Calibri" panose="020F0502020204030204"/>
                <a:ea typeface="Calibri" panose="020F0502020204030204"/>
                <a:cs typeface="Calibri" panose="020F0502020204030204"/>
              </a:rPr>
              <a:t>  Kites</a:t>
            </a:r>
            <a:endParaRPr lang="en-US" sz="2400" dirty="0">
              <a:latin typeface="Calibri" panose="020F0502020204030204"/>
              <a:ea typeface="Calibri" panose="020F0502020204030204"/>
              <a:cs typeface="Calibri" panose="020F0502020204030204"/>
            </a:endParaRPr>
          </a:p>
          <a:p>
            <a:pPr marL="342900" indent="-342900">
              <a:buFont typeface="Arial" panose="020B0604020202020204"/>
              <a:buChar char="•"/>
            </a:pPr>
            <a:r>
              <a:rPr lang="en-US" sz="2400" dirty="0">
                <a:latin typeface="Calibri" panose="020F0502020204030204"/>
                <a:ea typeface="Calibri" panose="020F0502020204030204"/>
                <a:cs typeface="Calibri" panose="020F0502020204030204"/>
              </a:rPr>
              <a:t>  Gulls</a:t>
            </a:r>
            <a:endParaRPr lang="en-US" sz="2400" dirty="0">
              <a:latin typeface="Calibri" panose="020F0502020204030204"/>
              <a:ea typeface="Calibri" panose="020F0502020204030204"/>
              <a:cs typeface="Calibri" panose="020F0502020204030204"/>
            </a:endParaRPr>
          </a:p>
        </p:txBody>
      </p:sp>
      <p:pic>
        <p:nvPicPr>
          <p:cNvPr id="12" name="Picture 11" descr="A blue and green gradient&#10;&#10;AI-generated content may be incorrect."/>
          <p:cNvPicPr>
            <a:picLocks noChangeAspect="1"/>
          </p:cNvPicPr>
          <p:nvPr/>
        </p:nvPicPr>
        <p:blipFill>
          <a:blip r:embed="rId2"/>
          <a:stretch>
            <a:fillRect/>
          </a:stretch>
        </p:blipFill>
        <p:spPr>
          <a:xfrm rot="1260000">
            <a:off x="4752187" y="1658471"/>
            <a:ext cx="3606509" cy="3025589"/>
          </a:xfrm>
          <a:prstGeom prst="rect">
            <a:avLst/>
          </a:prstGeom>
        </p:spPr>
      </p:pic>
      <p:sp>
        <p:nvSpPr>
          <p:cNvPr id="2" name="Title 1"/>
          <p:cNvSpPr>
            <a:spLocks noGrp="1"/>
          </p:cNvSpPr>
          <p:nvPr>
            <p:ph type="title"/>
          </p:nvPr>
        </p:nvSpPr>
        <p:spPr>
          <a:xfrm>
            <a:off x="4965538" y="2416125"/>
            <a:ext cx="3182731" cy="1347649"/>
          </a:xfrm>
        </p:spPr>
        <p:txBody>
          <a:bodyPr>
            <a:normAutofit fontScale="90000"/>
          </a:bodyPr>
          <a:lstStyle/>
          <a:p>
            <a:pPr algn="ctr"/>
            <a:r>
              <a:rPr lang="en-US" dirty="0">
                <a:solidFill>
                  <a:schemeClr val="bg1"/>
                </a:solidFill>
                <a:latin typeface="Aptos"/>
                <a:cs typeface="Latha"/>
              </a:rPr>
              <a:t>Core Sanctuary Messages</a:t>
            </a:r>
            <a:endParaRPr lang="en-US" dirty="0">
              <a:solidFill>
                <a:schemeClr val="bg1"/>
              </a:solidFill>
              <a:latin typeface="Aptos"/>
              <a:cs typeface="Latha"/>
            </a:endParaRPr>
          </a:p>
        </p:txBody>
      </p:sp>
      <p:cxnSp>
        <p:nvCxnSpPr>
          <p:cNvPr id="4" name="Straight Arrow Connector 3"/>
          <p:cNvCxnSpPr/>
          <p:nvPr/>
        </p:nvCxnSpPr>
        <p:spPr>
          <a:xfrm>
            <a:off x="421337" y="365865"/>
            <a:ext cx="13804" cy="1393923"/>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421336" y="4152774"/>
            <a:ext cx="13804" cy="2017377"/>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8583972" y="4141228"/>
            <a:ext cx="13804" cy="2017377"/>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a:off x="8205231" y="377410"/>
            <a:ext cx="9287" cy="1647923"/>
          </a:xfrm>
          <a:prstGeom prst="straightConnector1">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6" name="Title 1"/>
          <p:cNvSpPr txBox="1"/>
          <p:nvPr/>
        </p:nvSpPr>
        <p:spPr>
          <a:xfrm>
            <a:off x="122382" y="2858943"/>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100" b="1" dirty="0">
                <a:solidFill>
                  <a:srgbClr val="FFFFFF"/>
                </a:solidFill>
                <a:latin typeface="Calibri" panose="020F0502020204030204"/>
                <a:ea typeface="Calibri" panose="020F0502020204030204"/>
                <a:cs typeface="Calibri" panose="020F0502020204030204"/>
              </a:rPr>
              <a:t>Tone &amp; Consistency</a:t>
            </a:r>
            <a:endParaRPr lang="en-US" sz="3100">
              <a:solidFill>
                <a:srgbClr val="FFFFFF"/>
              </a:solidFill>
              <a:latin typeface="Calibri" panose="020F0502020204030204"/>
              <a:ea typeface="Calibri" panose="020F0502020204030204"/>
              <a:cs typeface="Calibri" panose="020F0502020204030204"/>
            </a:endParaRPr>
          </a:p>
          <a:p>
            <a:r>
              <a:rPr lang="en-US" sz="3800" dirty="0">
                <a:solidFill>
                  <a:srgbClr val="FFFFFF"/>
                </a:solidFill>
                <a:latin typeface="Aptos"/>
                <a:cs typeface="Latha"/>
              </a:rPr>
              <a:t>Expectations</a:t>
            </a:r>
            <a:endParaRPr lang="en-US" sz="3800" dirty="0">
              <a:solidFill>
                <a:srgbClr val="FFFFFF"/>
              </a:solidFill>
              <a:latin typeface="Aptos"/>
              <a:cs typeface="Latha"/>
            </a:endParaRPr>
          </a:p>
        </p:txBody>
      </p:sp>
      <p:graphicFrame>
        <p:nvGraphicFramePr>
          <p:cNvPr id="8" name="Content Placeholder 3"/>
          <p:cNvGraphicFramePr>
            <a:graphicFrameLocks noGrp="1"/>
          </p:cNvGraphicFramePr>
          <p:nvPr>
            <p:ph idx="1"/>
          </p:nvPr>
        </p:nvGraphicFramePr>
        <p:xfrm>
          <a:off x="4410363" y="1313464"/>
          <a:ext cx="6967014" cy="4407057"/>
        </p:xfrm>
        <a:graphic>
          <a:graphicData uri="http://schemas.openxmlformats.org/drawingml/2006/table">
            <a:tbl>
              <a:tblPr firstRow="1" bandRow="1">
                <a:tableStyleId>{5C22544A-7EE6-4342-B048-85BDC9FD1C3A}</a:tableStyleId>
              </a:tblPr>
              <a:tblGrid>
                <a:gridCol w="3483507"/>
                <a:gridCol w="3483507"/>
              </a:tblGrid>
              <a:tr h="569450">
                <a:tc>
                  <a:txBody>
                    <a:bodyPr/>
                    <a:lstStyle/>
                    <a:p>
                      <a:r>
                        <a:rPr lang="en-US" dirty="0">
                          <a:solidFill>
                            <a:schemeClr val="bg1"/>
                          </a:solidFill>
                          <a:latin typeface="Aptos"/>
                        </a:rPr>
                        <a:t>Don't</a:t>
                      </a:r>
                      <a:endParaRPr lang="en-US" dirty="0">
                        <a:solidFill>
                          <a:schemeClr val="bg1"/>
                        </a:solidFill>
                        <a:latin typeface="Aptos"/>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57A08A"/>
                    </a:solidFill>
                  </a:tcPr>
                </a:tc>
                <a:tc>
                  <a:txBody>
                    <a:bodyPr/>
                    <a:lstStyle/>
                    <a:p>
                      <a:r>
                        <a:rPr lang="en-US" dirty="0">
                          <a:solidFill>
                            <a:schemeClr val="bg1"/>
                          </a:solidFill>
                        </a:rPr>
                        <a:t>Do</a:t>
                      </a:r>
                      <a:endParaRPr lang="en-US" dirty="0">
                        <a:solidFill>
                          <a:schemeClr val="bg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57A08A"/>
                    </a:solidFill>
                  </a:tcPr>
                </a:tc>
              </a:tr>
              <a:tr h="1283804">
                <a:tc>
                  <a:txBody>
                    <a:bodyPr/>
                    <a:lstStyle/>
                    <a:p>
                      <a:pPr lvl="0">
                        <a:buNone/>
                      </a:pPr>
                      <a:r>
                        <a:rPr lang="en-US" sz="1800" b="0" i="1" u="none" strike="noStrike" noProof="0" dirty="0">
                          <a:solidFill>
                            <a:srgbClr val="2D337E"/>
                          </a:solidFill>
                          <a:latin typeface="Calibri" panose="020F0502020204030204"/>
                          <a:ea typeface="Calibri" panose="020F0502020204030204"/>
                          <a:cs typeface="Calibri" panose="020F0502020204030204"/>
                        </a:rPr>
                        <a:t>We fix hurt birds.</a:t>
                      </a:r>
                      <a:endParaRPr lang="en-US">
                        <a:solidFill>
                          <a:srgbClr val="2D337E"/>
                        </a:solidFill>
                        <a:latin typeface="Calibri" panose="020F0502020204030204"/>
                        <a:ea typeface="Calibri" panose="020F0502020204030204"/>
                        <a:cs typeface="Calibri" panose="020F0502020204030204"/>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r>
                        <a:rPr lang="en-US" sz="1800" b="0" i="1" u="none" strike="noStrike" noProof="0" dirty="0">
                          <a:solidFill>
                            <a:srgbClr val="2D337E"/>
                          </a:solidFill>
                          <a:latin typeface="Calibri" panose="020F0502020204030204"/>
                          <a:ea typeface="Calibri" panose="020F0502020204030204"/>
                          <a:cs typeface="Calibri" panose="020F0502020204030204"/>
                        </a:rPr>
                        <a:t>We care for injured and orphaned birds, nurse them back to health, and release them back into the wild whenever we can.</a:t>
                      </a:r>
                      <a:endParaRPr lang="en-US">
                        <a:solidFill>
                          <a:srgbClr val="2D337E"/>
                        </a:solidFill>
                        <a:latin typeface="Calibri" panose="020F0502020204030204"/>
                        <a:ea typeface="Calibri" panose="020F0502020204030204"/>
                        <a:cs typeface="Calibri" panose="020F0502020204030204"/>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r>
              <a:tr h="1269999">
                <a:tc>
                  <a:txBody>
                    <a:bodyPr/>
                    <a:lstStyle/>
                    <a:p>
                      <a:pPr lvl="0">
                        <a:buNone/>
                      </a:pPr>
                      <a:r>
                        <a:rPr lang="en-US" sz="1800" b="0" i="1" u="none" strike="noStrike" noProof="0" dirty="0">
                          <a:solidFill>
                            <a:srgbClr val="2D337E"/>
                          </a:solidFill>
                          <a:latin typeface="Calibri" panose="020F0502020204030204"/>
                          <a:ea typeface="Calibri" panose="020F0502020204030204"/>
                          <a:cs typeface="Calibri" panose="020F0502020204030204"/>
                        </a:rPr>
                        <a:t>I'm not totally sure, but I think it does that because it's stressed.</a:t>
                      </a:r>
                      <a:endParaRPr lang="en-US">
                        <a:solidFill>
                          <a:srgbClr val="2D337E"/>
                        </a:solidFill>
                        <a:latin typeface="Calibri" panose="020F0502020204030204"/>
                        <a:ea typeface="Calibri" panose="020F0502020204030204"/>
                        <a:cs typeface="Calibri" panose="020F0502020204030204"/>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r>
                        <a:rPr lang="en-US" sz="1600" b="0" i="1" u="none" strike="noStrike" noProof="0" dirty="0">
                          <a:solidFill>
                            <a:srgbClr val="2D337E"/>
                          </a:solidFill>
                          <a:latin typeface="Calibri" panose="020F0502020204030204"/>
                          <a:ea typeface="Calibri" panose="020F0502020204030204"/>
                          <a:cs typeface="Calibri" panose="020F0502020204030204"/>
                        </a:rPr>
                        <a:t>This behaviour usually means she's alert and focused – birds of prey are incredibly tuned in to their surroundings</a:t>
                      </a:r>
                      <a:endParaRPr lang="en-US" sz="1600">
                        <a:solidFill>
                          <a:srgbClr val="2D337E"/>
                        </a:solidFill>
                        <a:latin typeface="Calibri" panose="020F0502020204030204"/>
                        <a:ea typeface="Calibri" panose="020F0502020204030204"/>
                        <a:cs typeface="Calibri" panose="020F0502020204030204"/>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r>
              <a:tr h="1283804">
                <a:tc>
                  <a:txBody>
                    <a:bodyPr/>
                    <a:lstStyle/>
                    <a:p>
                      <a:pPr lvl="0">
                        <a:buNone/>
                      </a:pPr>
                      <a:r>
                        <a:rPr lang="en-US" sz="1800" b="0" i="1" u="none" strike="noStrike" noProof="0" dirty="0">
                          <a:solidFill>
                            <a:srgbClr val="2D337E"/>
                          </a:solidFill>
                          <a:latin typeface="Calibri" panose="020F0502020204030204"/>
                          <a:ea typeface="Calibri" panose="020F0502020204030204"/>
                          <a:cs typeface="Calibri" panose="020F0502020204030204"/>
                        </a:rPr>
                        <a:t>I don't know, that's not really my area.</a:t>
                      </a:r>
                      <a:endParaRPr lang="en-US">
                        <a:solidFill>
                          <a:srgbClr val="2D337E"/>
                        </a:solidFill>
                        <a:latin typeface="Calibri" panose="020F0502020204030204"/>
                        <a:ea typeface="Calibri" panose="020F0502020204030204"/>
                        <a:cs typeface="Calibri" panose="020F0502020204030204"/>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r>
                        <a:rPr lang="en-US" sz="1700" b="0" i="1" u="none" strike="noStrike" noProof="0" dirty="0">
                          <a:solidFill>
                            <a:srgbClr val="2D337E"/>
                          </a:solidFill>
                          <a:latin typeface="Calibri" panose="020F0502020204030204"/>
                          <a:ea typeface="Calibri" panose="020F0502020204030204"/>
                          <a:cs typeface="Calibri" panose="020F0502020204030204"/>
                        </a:rPr>
                        <a:t>That's a great question — let me find out the answer for you and come back to you before the end of the tour.</a:t>
                      </a:r>
                      <a:endParaRPr lang="en-US" sz="1700">
                        <a:solidFill>
                          <a:srgbClr val="2D337E"/>
                        </a:solidFill>
                        <a:latin typeface="Calibri" panose="020F0502020204030204"/>
                        <a:ea typeface="Calibri" panose="020F0502020204030204"/>
                        <a:cs typeface="Calibri" panose="020F0502020204030204"/>
                      </a:endParaRP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r>
            </a:tbl>
          </a:graphicData>
        </a:graphic>
      </p:graphicFrame>
      <p:pic>
        <p:nvPicPr>
          <p:cNvPr id="2" name="Picture 1" descr="A green check mark in a circle&#10;&#10;AI-generated content may be incorrect."/>
          <p:cNvPicPr>
            <a:picLocks noChangeAspect="1"/>
          </p:cNvPicPr>
          <p:nvPr/>
        </p:nvPicPr>
        <p:blipFill>
          <a:blip r:embed="rId2"/>
          <a:stretch>
            <a:fillRect/>
          </a:stretch>
        </p:blipFill>
        <p:spPr>
          <a:xfrm>
            <a:off x="10182658" y="686234"/>
            <a:ext cx="1086138" cy="1063625"/>
          </a:xfrm>
          <a:prstGeom prst="rect">
            <a:avLst/>
          </a:prstGeom>
        </p:spPr>
      </p:pic>
      <p:pic>
        <p:nvPicPr>
          <p:cNvPr id="4" name="Picture 3" descr="A red x in a circle&#10;&#10;AI-generated content may be incorrect."/>
          <p:cNvPicPr>
            <a:picLocks noChangeAspect="1"/>
          </p:cNvPicPr>
          <p:nvPr/>
        </p:nvPicPr>
        <p:blipFill>
          <a:blip r:embed="rId3"/>
          <a:stretch>
            <a:fillRect/>
          </a:stretch>
        </p:blipFill>
        <p:spPr>
          <a:xfrm>
            <a:off x="6482773" y="644813"/>
            <a:ext cx="1073728" cy="1077191"/>
          </a:xfrm>
          <a:prstGeom prst="rect">
            <a:avLst/>
          </a:prstGeom>
        </p:spPr>
      </p:pic>
      <p:grpSp>
        <p:nvGrpSpPr>
          <p:cNvPr id="7" name="Group 6"/>
          <p:cNvGrpSpPr/>
          <p:nvPr/>
        </p:nvGrpSpPr>
        <p:grpSpPr>
          <a:xfrm>
            <a:off x="4452441" y="1908817"/>
            <a:ext cx="6898963" cy="1190312"/>
            <a:chOff x="4474653" y="1821761"/>
            <a:chExt cx="6843206" cy="1200706"/>
          </a:xfrm>
        </p:grpSpPr>
        <p:sp>
          <p:nvSpPr>
            <p:cNvPr id="3" name="Rectangle 2"/>
            <p:cNvSpPr/>
            <p:nvPr/>
          </p:nvSpPr>
          <p:spPr>
            <a:xfrm>
              <a:off x="4474653" y="1833064"/>
              <a:ext cx="3386670" cy="11894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908958" y="1821761"/>
              <a:ext cx="3408901" cy="12007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4452278" y="3213649"/>
            <a:ext cx="6876553" cy="1200706"/>
            <a:chOff x="4430192" y="1821761"/>
            <a:chExt cx="6876553" cy="1200706"/>
          </a:xfrm>
        </p:grpSpPr>
        <p:sp>
          <p:nvSpPr>
            <p:cNvPr id="10" name="Rectangle 9"/>
            <p:cNvSpPr/>
            <p:nvPr/>
          </p:nvSpPr>
          <p:spPr>
            <a:xfrm>
              <a:off x="4430192" y="1821761"/>
              <a:ext cx="3408901" cy="12007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897844" y="1821761"/>
              <a:ext cx="3408901" cy="12007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4462328" y="4514408"/>
            <a:ext cx="6876553" cy="1090272"/>
            <a:chOff x="4430192" y="1821761"/>
            <a:chExt cx="6876553" cy="1200706"/>
          </a:xfrm>
        </p:grpSpPr>
        <p:sp>
          <p:nvSpPr>
            <p:cNvPr id="14" name="Rectangle 13"/>
            <p:cNvSpPr/>
            <p:nvPr/>
          </p:nvSpPr>
          <p:spPr>
            <a:xfrm>
              <a:off x="4430192" y="1821761"/>
              <a:ext cx="3408901" cy="12007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897844" y="1821761"/>
              <a:ext cx="3408901" cy="12007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6"/>
                                        </p:tgtEl>
                                      </p:cBhvr>
                                    </p:animEffect>
                                    <p:set>
                                      <p:cBhvr>
                                        <p:cTn id="17"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7" name="Picture 6" descr="A black background with white squares&#10;&#10;AI-generated content may be incorrect."/>
          <p:cNvPicPr>
            <a:picLocks noChangeAspect="1"/>
          </p:cNvPicPr>
          <p:nvPr/>
        </p:nvPicPr>
        <p:blipFill>
          <a:blip r:embed="rId2"/>
          <a:stretch>
            <a:fillRect/>
          </a:stretch>
        </p:blipFill>
        <p:spPr>
          <a:xfrm>
            <a:off x="8883874" y="331304"/>
            <a:ext cx="3203818" cy="2418522"/>
          </a:xfrm>
          <a:prstGeom prst="rect">
            <a:avLst/>
          </a:prstGeom>
        </p:spPr>
      </p:pic>
      <p:sp>
        <p:nvSpPr>
          <p:cNvPr id="10" name="TextBox 9"/>
          <p:cNvSpPr txBox="1"/>
          <p:nvPr/>
        </p:nvSpPr>
        <p:spPr>
          <a:xfrm>
            <a:off x="2407479" y="2976218"/>
            <a:ext cx="737704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600" i="1" dirty="0">
                <a:solidFill>
                  <a:srgbClr val="161D6F"/>
                </a:solidFill>
                <a:latin typeface="Aptos"/>
                <a:ea typeface="Arial" panose="020B0604020202020204"/>
                <a:cs typeface="Arial" panose="020B0604020202020204"/>
              </a:rPr>
              <a:t>Think about a time you had a great experience as a visitor somewhere. What made it memorable?</a:t>
            </a:r>
            <a:endParaRPr lang="en-US" sz="3600">
              <a:solidFill>
                <a:srgbClr val="161D6F"/>
              </a:solidFill>
              <a:latin typeface="Apto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6947647" y="2274794"/>
            <a:ext cx="6096000"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4000" b="0" i="0" u="sng" baseline="0" dirty="0">
                <a:solidFill>
                  <a:srgbClr val="161D6F"/>
                </a:solidFill>
                <a:latin typeface="Calibri" panose="020F0502020204030204"/>
                <a:ea typeface="Calibri" panose="020F0502020204030204"/>
                <a:cs typeface="Calibri" panose="020F0502020204030204"/>
              </a:rPr>
              <a:t>Topic </a:t>
            </a:r>
            <a:r>
              <a:rPr lang="en-US" sz="4000" u="sng" dirty="0">
                <a:solidFill>
                  <a:srgbClr val="161D6F"/>
                </a:solidFill>
                <a:latin typeface="Calibri" panose="020F0502020204030204"/>
                <a:ea typeface="Calibri" panose="020F0502020204030204"/>
                <a:cs typeface="Calibri" panose="020F0502020204030204"/>
              </a:rPr>
              <a:t>2</a:t>
            </a:r>
            <a:r>
              <a:rPr lang="en-US" sz="4000" b="0" i="0" u="sng" baseline="0" dirty="0">
                <a:solidFill>
                  <a:srgbClr val="161D6F"/>
                </a:solidFill>
                <a:latin typeface="Calibri" panose="020F0502020204030204"/>
                <a:ea typeface="Calibri" panose="020F0502020204030204"/>
                <a:cs typeface="Calibri" panose="020F0502020204030204"/>
              </a:rPr>
              <a:t>:</a:t>
            </a:r>
            <a:endParaRPr lang="en-US" dirty="0">
              <a:latin typeface="Calibri" panose="020F0502020204030204"/>
              <a:ea typeface="Calibri" panose="020F0502020204030204"/>
              <a:cs typeface="Calibri" panose="020F0502020204030204"/>
            </a:endParaRPr>
          </a:p>
          <a:p>
            <a:pPr algn="ctr"/>
            <a:endParaRPr lang="en-US"/>
          </a:p>
        </p:txBody>
      </p:sp>
      <p:sp>
        <p:nvSpPr>
          <p:cNvPr id="6" name="TextBox 5"/>
          <p:cNvSpPr txBox="1"/>
          <p:nvPr/>
        </p:nvSpPr>
        <p:spPr>
          <a:xfrm>
            <a:off x="6947647" y="2991971"/>
            <a:ext cx="5042648"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800" b="1" dirty="0">
                <a:solidFill>
                  <a:srgbClr val="161D6F"/>
                </a:solidFill>
                <a:latin typeface="Aptos"/>
                <a:cs typeface="Segoe UI" panose="020B0502040204020203"/>
              </a:rPr>
              <a:t>SPEAKING WITH CLARITY AND CONFIDENCE</a:t>
            </a:r>
            <a:endParaRPr lang="en-US" sz="2800" b="1" dirty="0">
              <a:solidFill>
                <a:srgbClr val="161D6F"/>
              </a:solidFill>
              <a:latin typeface="Aptos"/>
              <a:cs typeface="Segoe UI" panose="020B0502040204020203"/>
            </a:endParaRPr>
          </a:p>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12" name="Title 1"/>
          <p:cNvSpPr txBox="1"/>
          <p:nvPr/>
        </p:nvSpPr>
        <p:spPr>
          <a:xfrm>
            <a:off x="1243061" y="359470"/>
            <a:ext cx="6083804" cy="109714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161D6F"/>
                </a:solidFill>
                <a:latin typeface="Calibri" panose="020F0502020204030204"/>
                <a:ea typeface="Calibri" panose="020F0502020204030204"/>
                <a:cs typeface="Calibri" panose="020F0502020204030204"/>
              </a:rPr>
              <a:t>Voice Clarity &amp; Pacing</a:t>
            </a:r>
            <a:endParaRPr lang="en-US" b="1" dirty="0">
              <a:solidFill>
                <a:srgbClr val="161D6F"/>
              </a:solidFill>
              <a:latin typeface="Calibri" panose="020F0502020204030204"/>
              <a:ea typeface="Calibri" panose="020F0502020204030204"/>
              <a:cs typeface="Calibri" panose="020F0502020204030204"/>
            </a:endParaRPr>
          </a:p>
        </p:txBody>
      </p:sp>
      <p:grpSp>
        <p:nvGrpSpPr>
          <p:cNvPr id="5" name="Group 4"/>
          <p:cNvGrpSpPr/>
          <p:nvPr/>
        </p:nvGrpSpPr>
        <p:grpSpPr>
          <a:xfrm>
            <a:off x="1355587" y="1626152"/>
            <a:ext cx="10415570" cy="1352827"/>
            <a:chOff x="1355587" y="1626152"/>
            <a:chExt cx="10415570" cy="1352827"/>
          </a:xfrm>
        </p:grpSpPr>
        <p:grpSp>
          <p:nvGrpSpPr>
            <p:cNvPr id="21" name="Group 20"/>
            <p:cNvGrpSpPr/>
            <p:nvPr/>
          </p:nvGrpSpPr>
          <p:grpSpPr>
            <a:xfrm>
              <a:off x="1355587" y="1626152"/>
              <a:ext cx="7788413" cy="1352827"/>
              <a:chOff x="1355587" y="1626152"/>
              <a:chExt cx="7788413" cy="1352827"/>
            </a:xfrm>
          </p:grpSpPr>
          <p:sp>
            <p:nvSpPr>
              <p:cNvPr id="13" name="TextBox 12"/>
              <p:cNvSpPr txBox="1"/>
              <p:nvPr/>
            </p:nvSpPr>
            <p:spPr>
              <a:xfrm>
                <a:off x="3048000" y="1966556"/>
                <a:ext cx="6096000" cy="677108"/>
              </a:xfrm>
              <a:prstGeom prst="rect">
                <a:avLst/>
              </a:prstGeom>
              <a:noFill/>
            </p:spPr>
            <p:txBody>
              <a:bodyPr rot="0" spcFirstLastPara="0" vertOverflow="overflow" horzOverflow="overflow" vert="horz" wrap="square" lIns="91440" tIns="45720" rIns="91440" bIns="45720" numCol="1" spcCol="0" rtlCol="0" fromWordArt="0" anchor="ctr" anchorCtr="0" forceAA="0" compatLnSpc="1">
                <a:spAutoFit/>
              </a:bodyPr>
              <a:lstStyle/>
              <a:p>
                <a:r>
                  <a:rPr lang="en-US" sz="3800" b="1" dirty="0">
                    <a:solidFill>
                      <a:srgbClr val="161D6F"/>
                    </a:solidFill>
                    <a:latin typeface="Calibri" panose="020F0502020204030204"/>
                    <a:ea typeface="Calibri" panose="020F0502020204030204"/>
                    <a:cs typeface="Calibri" panose="020F0502020204030204"/>
                  </a:rPr>
                  <a:t>PROJECTION</a:t>
                </a:r>
                <a:endParaRPr lang="en-US" sz="3800" dirty="0">
                  <a:latin typeface="Calibri" panose="020F0502020204030204"/>
                  <a:ea typeface="Calibri" panose="020F0502020204030204"/>
                  <a:cs typeface="Calibri" panose="020F0502020204030204"/>
                </a:endParaRPr>
              </a:p>
            </p:txBody>
          </p:sp>
          <p:pic>
            <p:nvPicPr>
              <p:cNvPr id="18" name="Picture 17"/>
              <p:cNvPicPr>
                <a:picLocks noChangeAspect="1"/>
              </p:cNvPicPr>
              <p:nvPr/>
            </p:nvPicPr>
            <p:blipFill>
              <a:blip r:embed="rId2"/>
              <a:stretch>
                <a:fillRect/>
              </a:stretch>
            </p:blipFill>
            <p:spPr>
              <a:xfrm>
                <a:off x="1355587" y="1626152"/>
                <a:ext cx="1419087" cy="1352827"/>
              </a:xfrm>
              <a:prstGeom prst="rect">
                <a:avLst/>
              </a:prstGeom>
            </p:spPr>
          </p:pic>
        </p:grpSp>
        <p:pic>
          <p:nvPicPr>
            <p:cNvPr id="4" name="Picture 3" descr="A blue screen with a black border&#10;&#10;AI-generated content may be incorrect."/>
            <p:cNvPicPr>
              <a:picLocks noChangeAspect="1"/>
            </p:cNvPicPr>
            <p:nvPr/>
          </p:nvPicPr>
          <p:blipFill>
            <a:blip r:embed="rId3"/>
            <a:stretch>
              <a:fillRect/>
            </a:stretch>
          </p:blipFill>
          <p:spPr>
            <a:xfrm>
              <a:off x="6757146" y="2041297"/>
              <a:ext cx="4997825" cy="523024"/>
            </a:xfrm>
            <a:prstGeom prst="rect">
              <a:avLst/>
            </a:prstGeom>
          </p:spPr>
        </p:pic>
        <p:sp>
          <p:nvSpPr>
            <p:cNvPr id="2" name="TextBox 1"/>
            <p:cNvSpPr txBox="1"/>
            <p:nvPr/>
          </p:nvSpPr>
          <p:spPr>
            <a:xfrm>
              <a:off x="6835588" y="2039471"/>
              <a:ext cx="493556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400" dirty="0">
                  <a:solidFill>
                    <a:srgbClr val="2D337E"/>
                  </a:solidFill>
                  <a:latin typeface="Aptos"/>
                </a:rPr>
                <a:t>Speak to the back of the group.</a:t>
              </a:r>
              <a:endParaRPr lang="en-US" sz="2400">
                <a:latin typeface="Aptos"/>
              </a:endParaRPr>
            </a:p>
          </p:txBody>
        </p:sp>
      </p:grpSp>
      <p:grpSp>
        <p:nvGrpSpPr>
          <p:cNvPr id="20" name="Group 19"/>
          <p:cNvGrpSpPr/>
          <p:nvPr/>
        </p:nvGrpSpPr>
        <p:grpSpPr>
          <a:xfrm>
            <a:off x="1040296" y="3177209"/>
            <a:ext cx="10712466" cy="1574800"/>
            <a:chOff x="1040296" y="3177209"/>
            <a:chExt cx="10712466" cy="1574800"/>
          </a:xfrm>
        </p:grpSpPr>
        <p:grpSp>
          <p:nvGrpSpPr>
            <p:cNvPr id="16" name="Group 15"/>
            <p:cNvGrpSpPr/>
            <p:nvPr/>
          </p:nvGrpSpPr>
          <p:grpSpPr>
            <a:xfrm>
              <a:off x="1040296" y="3177209"/>
              <a:ext cx="8103704" cy="1574800"/>
              <a:chOff x="1040296" y="3177209"/>
              <a:chExt cx="8103704" cy="1574800"/>
            </a:xfrm>
          </p:grpSpPr>
          <p:pic>
            <p:nvPicPr>
              <p:cNvPr id="8" name="Picture 7" descr="A black circle with a point&#10;&#10;AI-generated content may be incorrect."/>
              <p:cNvPicPr>
                <a:picLocks noChangeAspect="1"/>
              </p:cNvPicPr>
              <p:nvPr/>
            </p:nvPicPr>
            <p:blipFill>
              <a:blip r:embed="rId4"/>
              <a:stretch>
                <a:fillRect/>
              </a:stretch>
            </p:blipFill>
            <p:spPr>
              <a:xfrm>
                <a:off x="1040296" y="3177209"/>
                <a:ext cx="1652105" cy="1574800"/>
              </a:xfrm>
              <a:prstGeom prst="rect">
                <a:avLst/>
              </a:prstGeom>
            </p:spPr>
          </p:pic>
          <p:sp>
            <p:nvSpPr>
              <p:cNvPr id="14" name="TextBox 13"/>
              <p:cNvSpPr txBox="1"/>
              <p:nvPr/>
            </p:nvSpPr>
            <p:spPr>
              <a:xfrm>
                <a:off x="3048000" y="3623077"/>
                <a:ext cx="6096000" cy="677108"/>
              </a:xfrm>
              <a:prstGeom prst="rect">
                <a:avLst/>
              </a:prstGeom>
              <a:noFill/>
            </p:spPr>
            <p:txBody>
              <a:bodyPr rot="0" spcFirstLastPara="0" vertOverflow="overflow" horzOverflow="overflow" vert="horz" wrap="square" lIns="91440" tIns="45720" rIns="91440" bIns="45720" numCol="1" spcCol="0" rtlCol="0" fromWordArt="0" anchor="ctr" anchorCtr="0" forceAA="0" compatLnSpc="1">
                <a:spAutoFit/>
              </a:bodyPr>
              <a:lstStyle/>
              <a:p>
                <a:r>
                  <a:rPr lang="en-US" sz="3800" b="1" dirty="0">
                    <a:solidFill>
                      <a:srgbClr val="161D6F"/>
                    </a:solidFill>
                    <a:latin typeface="Calibri" panose="020F0502020204030204"/>
                    <a:ea typeface="Calibri" panose="020F0502020204030204"/>
                    <a:cs typeface="Calibri" panose="020F0502020204030204"/>
                  </a:rPr>
                  <a:t>PACING</a:t>
                </a:r>
                <a:endParaRPr lang="en-US" sz="3800" dirty="0">
                  <a:latin typeface="Calibri" panose="020F0502020204030204"/>
                  <a:ea typeface="Calibri" panose="020F0502020204030204"/>
                  <a:cs typeface="Calibri" panose="020F0502020204030204"/>
                </a:endParaRPr>
              </a:p>
            </p:txBody>
          </p:sp>
        </p:grpSp>
        <p:pic>
          <p:nvPicPr>
            <p:cNvPr id="7" name="Picture 6" descr="A blue screen with a black border&#10;&#10;AI-generated content may be incorrect."/>
            <p:cNvPicPr>
              <a:picLocks noChangeAspect="1"/>
            </p:cNvPicPr>
            <p:nvPr/>
          </p:nvPicPr>
          <p:blipFill>
            <a:blip r:embed="rId3"/>
            <a:stretch>
              <a:fillRect/>
            </a:stretch>
          </p:blipFill>
          <p:spPr>
            <a:xfrm>
              <a:off x="6754937" y="3706653"/>
              <a:ext cx="4997825" cy="523024"/>
            </a:xfrm>
            <a:prstGeom prst="rect">
              <a:avLst/>
            </a:prstGeom>
          </p:spPr>
        </p:pic>
        <p:sp>
          <p:nvSpPr>
            <p:cNvPr id="11" name="TextBox 10"/>
            <p:cNvSpPr txBox="1"/>
            <p:nvPr/>
          </p:nvSpPr>
          <p:spPr>
            <a:xfrm>
              <a:off x="6758609" y="3766642"/>
              <a:ext cx="3876261" cy="461665"/>
            </a:xfrm>
            <a:prstGeom prst="rect">
              <a:avLst/>
            </a:prstGeom>
            <a:noFill/>
          </p:spPr>
          <p:txBody>
            <a:bodyPr rot="0" spcFirstLastPara="0" vertOverflow="overflow" horzOverflow="overflow" vert="horz" wrap="square" lIns="91440" tIns="45720" rIns="91440" bIns="45720" numCol="1" spcCol="0" rtlCol="0" fromWordArt="0" anchor="b" anchorCtr="0" forceAA="0" compatLnSpc="1">
              <a:spAutoFit/>
            </a:bodyPr>
            <a:lstStyle/>
            <a:p>
              <a:r>
                <a:rPr lang="en-US" sz="2400" dirty="0">
                  <a:solidFill>
                    <a:srgbClr val="2D337E"/>
                  </a:solidFill>
                  <a:latin typeface="Aptos"/>
                </a:rPr>
                <a:t>Slow down your speech</a:t>
              </a:r>
              <a:endParaRPr lang="en-US" sz="2400">
                <a:latin typeface="Aptos"/>
                <a:cs typeface="Tunga"/>
              </a:endParaRPr>
            </a:p>
          </p:txBody>
        </p:sp>
      </p:grpSp>
      <p:grpSp>
        <p:nvGrpSpPr>
          <p:cNvPr id="22" name="Group 21"/>
          <p:cNvGrpSpPr/>
          <p:nvPr/>
        </p:nvGrpSpPr>
        <p:grpSpPr>
          <a:xfrm>
            <a:off x="1358507" y="5052549"/>
            <a:ext cx="10415945" cy="1026726"/>
            <a:chOff x="1358507" y="5052549"/>
            <a:chExt cx="10415945" cy="1026726"/>
          </a:xfrm>
        </p:grpSpPr>
        <p:grpSp>
          <p:nvGrpSpPr>
            <p:cNvPr id="17" name="Group 16"/>
            <p:cNvGrpSpPr/>
            <p:nvPr/>
          </p:nvGrpSpPr>
          <p:grpSpPr>
            <a:xfrm>
              <a:off x="1358507" y="5052549"/>
              <a:ext cx="7785493" cy="1026726"/>
              <a:chOff x="1358507" y="5052549"/>
              <a:chExt cx="7785493" cy="1026726"/>
            </a:xfrm>
          </p:grpSpPr>
          <p:pic>
            <p:nvPicPr>
              <p:cNvPr id="10" name="Picture 9" descr="Dart Board Icon - Free PNG &amp; SVG 353994 - Noun Project"/>
              <p:cNvPicPr>
                <a:picLocks noChangeAspect="1"/>
              </p:cNvPicPr>
              <p:nvPr/>
            </p:nvPicPr>
            <p:blipFill>
              <a:blip r:embed="rId5"/>
              <a:stretch>
                <a:fillRect/>
              </a:stretch>
            </p:blipFill>
            <p:spPr>
              <a:xfrm>
                <a:off x="1358507" y="5052549"/>
                <a:ext cx="1015683" cy="1026726"/>
              </a:xfrm>
              <a:prstGeom prst="rect">
                <a:avLst/>
              </a:prstGeom>
            </p:spPr>
          </p:pic>
          <p:sp>
            <p:nvSpPr>
              <p:cNvPr id="15" name="TextBox 14"/>
              <p:cNvSpPr txBox="1"/>
              <p:nvPr/>
            </p:nvSpPr>
            <p:spPr>
              <a:xfrm>
                <a:off x="3048000" y="5224382"/>
                <a:ext cx="6096000" cy="677108"/>
              </a:xfrm>
              <a:prstGeom prst="rect">
                <a:avLst/>
              </a:prstGeom>
              <a:noFill/>
            </p:spPr>
            <p:txBody>
              <a:bodyPr rot="0" spcFirstLastPara="0" vertOverflow="overflow" horzOverflow="overflow" vert="horz" wrap="square" lIns="91440" tIns="45720" rIns="91440" bIns="45720" numCol="1" spcCol="0" rtlCol="0" fromWordArt="0" anchor="ctr" anchorCtr="0" forceAA="0" compatLnSpc="1">
                <a:spAutoFit/>
              </a:bodyPr>
              <a:lstStyle/>
              <a:p>
                <a:r>
                  <a:rPr lang="en-US" sz="3800" b="1" dirty="0">
                    <a:solidFill>
                      <a:srgbClr val="161D6F"/>
                    </a:solidFill>
                    <a:latin typeface="Calibri" panose="020F0502020204030204"/>
                    <a:ea typeface="Calibri" panose="020F0502020204030204"/>
                    <a:cs typeface="Calibri" panose="020F0502020204030204"/>
                  </a:rPr>
                  <a:t>AVOID FILLERS</a:t>
                </a:r>
                <a:endParaRPr lang="en-US" sz="3800" dirty="0">
                  <a:latin typeface="Calibri" panose="020F0502020204030204"/>
                  <a:ea typeface="Calibri" panose="020F0502020204030204"/>
                  <a:cs typeface="Calibri" panose="020F0502020204030204"/>
                </a:endParaRPr>
              </a:p>
            </p:txBody>
          </p:sp>
        </p:grpSp>
        <p:pic>
          <p:nvPicPr>
            <p:cNvPr id="9" name="Picture 8" descr="A blue screen with a black border&#10;&#10;AI-generated content may be incorrect."/>
            <p:cNvPicPr>
              <a:picLocks noChangeAspect="1"/>
            </p:cNvPicPr>
            <p:nvPr/>
          </p:nvPicPr>
          <p:blipFill>
            <a:blip r:embed="rId3"/>
            <a:stretch>
              <a:fillRect/>
            </a:stretch>
          </p:blipFill>
          <p:spPr>
            <a:xfrm>
              <a:off x="6754937" y="5296914"/>
              <a:ext cx="4997825" cy="523024"/>
            </a:xfrm>
            <a:prstGeom prst="rect">
              <a:avLst/>
            </a:prstGeom>
          </p:spPr>
        </p:pic>
        <p:sp>
          <p:nvSpPr>
            <p:cNvPr id="19" name="TextBox 18"/>
            <p:cNvSpPr txBox="1"/>
            <p:nvPr/>
          </p:nvSpPr>
          <p:spPr>
            <a:xfrm>
              <a:off x="6758609" y="5295347"/>
              <a:ext cx="501584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400" dirty="0">
                  <a:solidFill>
                    <a:srgbClr val="2D337E"/>
                  </a:solidFill>
                  <a:latin typeface="Aptos"/>
                </a:rPr>
                <a:t>These can distract &amp; undermine</a:t>
              </a:r>
              <a:endParaRPr lang="en-US" sz="2400">
                <a:latin typeface="Apto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strVal val="#ppt_w*0.70"/>
                                          </p:val>
                                        </p:tav>
                                        <p:tav tm="100000">
                                          <p:val>
                                            <p:strVal val="#ppt_w"/>
                                          </p:val>
                                        </p:tav>
                                      </p:tavLst>
                                    </p:anim>
                                    <p:anim calcmode="lin" valueType="num">
                                      <p:cBhvr>
                                        <p:cTn id="15" dur="1000" fill="hold"/>
                                        <p:tgtEl>
                                          <p:spTgt spid="20"/>
                                        </p:tgtEl>
                                        <p:attrNameLst>
                                          <p:attrName>ppt_h</p:attrName>
                                        </p:attrNameLst>
                                      </p:cBhvr>
                                      <p:tavLst>
                                        <p:tav tm="0">
                                          <p:val>
                                            <p:strVal val="#ppt_h"/>
                                          </p:val>
                                        </p:tav>
                                        <p:tav tm="100000">
                                          <p:val>
                                            <p:strVal val="#ppt_h"/>
                                          </p:val>
                                        </p:tav>
                                      </p:tavLst>
                                    </p:anim>
                                    <p:animEffect transition="in" filter="fade">
                                      <p:cBhvr>
                                        <p:cTn id="16" dur="10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1000" fill="hold"/>
                                        <p:tgtEl>
                                          <p:spTgt spid="22"/>
                                        </p:tgtEl>
                                        <p:attrNameLst>
                                          <p:attrName>ppt_w</p:attrName>
                                        </p:attrNameLst>
                                      </p:cBhvr>
                                      <p:tavLst>
                                        <p:tav tm="0">
                                          <p:val>
                                            <p:strVal val="#ppt_w*0.70"/>
                                          </p:val>
                                        </p:tav>
                                        <p:tav tm="100000">
                                          <p:val>
                                            <p:strVal val="#ppt_w"/>
                                          </p:val>
                                        </p:tav>
                                      </p:tavLst>
                                    </p:anim>
                                    <p:anim calcmode="lin" valueType="num">
                                      <p:cBhvr>
                                        <p:cTn id="22" dur="1000" fill="hold"/>
                                        <p:tgtEl>
                                          <p:spTgt spid="22"/>
                                        </p:tgtEl>
                                        <p:attrNameLst>
                                          <p:attrName>ppt_h</p:attrName>
                                        </p:attrNameLst>
                                      </p:cBhvr>
                                      <p:tavLst>
                                        <p:tav tm="0">
                                          <p:val>
                                            <p:strVal val="#ppt_h"/>
                                          </p:val>
                                        </p:tav>
                                        <p:tav tm="100000">
                                          <p:val>
                                            <p:strVal val="#ppt_h"/>
                                          </p:val>
                                        </p:tav>
                                      </p:tavLst>
                                    </p:anim>
                                    <p:animEffect transition="in" filter="fade">
                                      <p:cBhvr>
                                        <p:cTn id="2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14" name="Rectangle 13"/>
          <p:cNvSpPr>
            <a:spLocks noGrp="1" noRot="1" noChangeAspect="1" noMove="1" noResize="1" noEditPoints="1" noAdjustHandles="1" noChangeArrowheads="1" noChangeShapeType="1" noTextEdit="1"/>
          </p:cNvSpPr>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1"/>
          <p:cNvSpPr txBox="1"/>
          <p:nvPr/>
        </p:nvSpPr>
        <p:spPr>
          <a:xfrm>
            <a:off x="358603" y="182829"/>
            <a:ext cx="6370499" cy="834529"/>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u="sng" dirty="0">
                <a:solidFill>
                  <a:srgbClr val="161D6F"/>
                </a:solidFill>
                <a:latin typeface="Calibri" panose="020F0502020204030204"/>
                <a:ea typeface="Calibri" panose="020F0502020204030204"/>
                <a:cs typeface="Calibri" panose="020F0502020204030204"/>
              </a:rPr>
              <a:t>Structuring Explanations</a:t>
            </a:r>
            <a:endParaRPr lang="en-US" dirty="0">
              <a:solidFill>
                <a:srgbClr val="161D6F"/>
              </a:solidFill>
              <a:latin typeface="Calibri" panose="020F0502020204030204"/>
              <a:ea typeface="Calibri" panose="020F0502020204030204"/>
              <a:cs typeface="Calibri" panose="020F0502020204030204"/>
            </a:endParaRPr>
          </a:p>
        </p:txBody>
      </p:sp>
      <p:sp>
        <p:nvSpPr>
          <p:cNvPr id="2" name="Rectangle 1"/>
          <p:cNvSpPr/>
          <p:nvPr/>
        </p:nvSpPr>
        <p:spPr>
          <a:xfrm>
            <a:off x="353230" y="1263935"/>
            <a:ext cx="2925858" cy="3174280"/>
          </a:xfrm>
          <a:prstGeom prst="rect">
            <a:avLst/>
          </a:prstGeom>
          <a:solidFill>
            <a:srgbClr val="CBE6F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627055" y="1263935"/>
            <a:ext cx="2925858" cy="3174280"/>
          </a:xfrm>
          <a:prstGeom prst="rect">
            <a:avLst/>
          </a:prstGeom>
          <a:solidFill>
            <a:srgbClr val="CBE6F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922969" y="1263935"/>
            <a:ext cx="2925858" cy="3174280"/>
          </a:xfrm>
          <a:prstGeom prst="rect">
            <a:avLst/>
          </a:prstGeom>
          <a:solidFill>
            <a:srgbClr val="CBE6F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3281908" y="2853872"/>
            <a:ext cx="1338268" cy="1412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9" name="Straight Arrow Connector 8"/>
          <p:cNvCxnSpPr/>
          <p:nvPr/>
        </p:nvCxnSpPr>
        <p:spPr>
          <a:xfrm flipV="1">
            <a:off x="7555733" y="2856794"/>
            <a:ext cx="1371885" cy="828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p:cNvSpPr txBox="1"/>
          <p:nvPr/>
        </p:nvSpPr>
        <p:spPr>
          <a:xfrm>
            <a:off x="839305" y="1397001"/>
            <a:ext cx="1910522" cy="534263"/>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algn="ctr"/>
            <a:r>
              <a:rPr lang="en-US" sz="2800" b="1" dirty="0">
                <a:solidFill>
                  <a:srgbClr val="161D6F"/>
                </a:solidFill>
                <a:latin typeface="Calibri" panose="020F0502020204030204"/>
                <a:ea typeface="Calibri" panose="020F0502020204030204"/>
                <a:cs typeface="Calibri" panose="020F0502020204030204"/>
              </a:rPr>
              <a:t>HOOK</a:t>
            </a:r>
            <a:endParaRPr lang="en-US" sz="2800" b="1" dirty="0">
              <a:solidFill>
                <a:srgbClr val="161D6F"/>
              </a:solidFill>
              <a:latin typeface="Calibri" panose="020F0502020204030204"/>
              <a:ea typeface="Calibri" panose="020F0502020204030204"/>
              <a:cs typeface="Calibri" panose="020F0502020204030204"/>
            </a:endParaRPr>
          </a:p>
        </p:txBody>
      </p:sp>
      <p:sp>
        <p:nvSpPr>
          <p:cNvPr id="11" name="TextBox 10"/>
          <p:cNvSpPr txBox="1"/>
          <p:nvPr/>
        </p:nvSpPr>
        <p:spPr>
          <a:xfrm>
            <a:off x="5113131" y="1397001"/>
            <a:ext cx="1910522" cy="534263"/>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algn="ctr"/>
            <a:r>
              <a:rPr lang="en-US" sz="2800" b="1" dirty="0">
                <a:solidFill>
                  <a:srgbClr val="161D6F"/>
                </a:solidFill>
                <a:latin typeface="Calibri" panose="020F0502020204030204"/>
                <a:ea typeface="Calibri" panose="020F0502020204030204"/>
                <a:cs typeface="Calibri" panose="020F0502020204030204"/>
              </a:rPr>
              <a:t>CORE</a:t>
            </a:r>
            <a:endParaRPr lang="en-US" sz="2800" b="1" dirty="0">
              <a:solidFill>
                <a:srgbClr val="161D6F"/>
              </a:solidFill>
              <a:latin typeface="Calibri" panose="020F0502020204030204"/>
              <a:ea typeface="Calibri" panose="020F0502020204030204"/>
              <a:cs typeface="Calibri" panose="020F0502020204030204"/>
            </a:endParaRPr>
          </a:p>
        </p:txBody>
      </p:sp>
      <p:sp>
        <p:nvSpPr>
          <p:cNvPr id="12" name="TextBox 11"/>
          <p:cNvSpPr txBox="1"/>
          <p:nvPr/>
        </p:nvSpPr>
        <p:spPr>
          <a:xfrm>
            <a:off x="9409044" y="1397001"/>
            <a:ext cx="1910522" cy="534263"/>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algn="ctr"/>
            <a:r>
              <a:rPr lang="en-US" sz="2800" b="1" dirty="0">
                <a:solidFill>
                  <a:srgbClr val="161D6F"/>
                </a:solidFill>
                <a:latin typeface="Calibri" panose="020F0502020204030204"/>
                <a:ea typeface="Calibri" panose="020F0502020204030204"/>
                <a:cs typeface="Calibri" panose="020F0502020204030204"/>
              </a:rPr>
              <a:t>CLOSE</a:t>
            </a:r>
            <a:endParaRPr lang="en-US" sz="2800" b="1" dirty="0">
              <a:solidFill>
                <a:srgbClr val="161D6F"/>
              </a:solidFill>
              <a:latin typeface="Calibri" panose="020F0502020204030204"/>
              <a:ea typeface="Calibri" panose="020F0502020204030204"/>
              <a:cs typeface="Calibri" panose="020F0502020204030204"/>
            </a:endParaRPr>
          </a:p>
        </p:txBody>
      </p:sp>
      <p:sp>
        <p:nvSpPr>
          <p:cNvPr id="6" name="Subtitle 2"/>
          <p:cNvSpPr txBox="1"/>
          <p:nvPr/>
        </p:nvSpPr>
        <p:spPr>
          <a:xfrm>
            <a:off x="590517" y="2148023"/>
            <a:ext cx="2458995" cy="2071110"/>
          </a:xfrm>
          <a:prstGeom prst="rect">
            <a:avLst/>
          </a:prstGeom>
          <a:noFill/>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000" dirty="0">
                <a:solidFill>
                  <a:srgbClr val="161D6F"/>
                </a:solidFill>
                <a:latin typeface="Aptos"/>
                <a:cs typeface="Tunga"/>
              </a:rPr>
              <a:t>Grab listeners' attention with a surprising fact or question</a:t>
            </a:r>
            <a:endParaRPr lang="en-US" sz="3000" dirty="0">
              <a:solidFill>
                <a:srgbClr val="161D6F"/>
              </a:solidFill>
              <a:latin typeface="Aptos"/>
              <a:cs typeface="Tunga"/>
            </a:endParaRPr>
          </a:p>
        </p:txBody>
      </p:sp>
      <p:sp>
        <p:nvSpPr>
          <p:cNvPr id="13" name="Subtitle 2"/>
          <p:cNvSpPr txBox="1"/>
          <p:nvPr/>
        </p:nvSpPr>
        <p:spPr>
          <a:xfrm>
            <a:off x="4864343" y="2346806"/>
            <a:ext cx="2458995" cy="1143458"/>
          </a:xfrm>
          <a:prstGeom prst="rect">
            <a:avLst/>
          </a:prstGeom>
          <a:noFill/>
        </p:spPr>
        <p:txBody>
          <a:bodyPr vert="horz" lIns="91440" tIns="45720" rIns="91440" bIns="45720" rtlCol="0"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000" dirty="0">
                <a:solidFill>
                  <a:srgbClr val="161D6F"/>
                </a:solidFill>
                <a:latin typeface="Aptos"/>
                <a:cs typeface="Tunga"/>
              </a:rPr>
              <a:t>Deliver the key information simply &amp; clearly</a:t>
            </a:r>
            <a:endParaRPr lang="en-US" dirty="0">
              <a:latin typeface="Aptos"/>
            </a:endParaRPr>
          </a:p>
        </p:txBody>
      </p:sp>
      <p:sp>
        <p:nvSpPr>
          <p:cNvPr id="15" name="Subtitle 2"/>
          <p:cNvSpPr txBox="1"/>
          <p:nvPr/>
        </p:nvSpPr>
        <p:spPr>
          <a:xfrm>
            <a:off x="9138168" y="2148023"/>
            <a:ext cx="2458995" cy="2071110"/>
          </a:xfrm>
          <a:prstGeom prst="rect">
            <a:avLst/>
          </a:prstGeom>
          <a:noFill/>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000" dirty="0">
                <a:solidFill>
                  <a:srgbClr val="161D6F"/>
                </a:solidFill>
                <a:latin typeface="Aptos"/>
                <a:cs typeface="Tunga"/>
              </a:rPr>
              <a:t>Land the message you want the audience to take away</a:t>
            </a:r>
            <a:endParaRPr lang="en-US" sz="3000" dirty="0">
              <a:solidFill>
                <a:srgbClr val="161D6F"/>
              </a:solidFill>
              <a:latin typeface="Aptos"/>
              <a:cs typeface="Tunga"/>
            </a:endParaRPr>
          </a:p>
        </p:txBody>
      </p:sp>
      <p:sp>
        <p:nvSpPr>
          <p:cNvPr id="16" name="Rectangle 15"/>
          <p:cNvSpPr/>
          <p:nvPr/>
        </p:nvSpPr>
        <p:spPr>
          <a:xfrm>
            <a:off x="353229" y="4621152"/>
            <a:ext cx="2925858" cy="2036802"/>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rgbClr val="2D337E"/>
                </a:solidFill>
                <a:ea typeface="+mn-lt"/>
                <a:cs typeface="+mn-lt"/>
              </a:rPr>
              <a:t>"Did you know a kestrel can spot a beetle from 50 </a:t>
            </a:r>
            <a:r>
              <a:rPr lang="en-US" dirty="0" err="1">
                <a:solidFill>
                  <a:srgbClr val="2D337E"/>
                </a:solidFill>
                <a:ea typeface="+mn-lt"/>
                <a:cs typeface="+mn-lt"/>
              </a:rPr>
              <a:t>metres</a:t>
            </a:r>
            <a:r>
              <a:rPr lang="en-US" dirty="0">
                <a:solidFill>
                  <a:srgbClr val="2D337E"/>
                </a:solidFill>
                <a:ea typeface="+mn-lt"/>
                <a:cs typeface="+mn-lt"/>
              </a:rPr>
              <a:t> away? They can even see ultraviolet light, which lets them track mice from high in the air."</a:t>
            </a:r>
            <a:endParaRPr lang="en-US">
              <a:solidFill>
                <a:srgbClr val="2D337E"/>
              </a:solidFill>
            </a:endParaRPr>
          </a:p>
        </p:txBody>
      </p:sp>
      <p:sp>
        <p:nvSpPr>
          <p:cNvPr id="17" name="Rectangle 16"/>
          <p:cNvSpPr/>
          <p:nvPr/>
        </p:nvSpPr>
        <p:spPr>
          <a:xfrm>
            <a:off x="4649142" y="4621152"/>
            <a:ext cx="2925858" cy="2036802"/>
          </a:xfrm>
          <a:prstGeom prst="rect">
            <a:avLst/>
          </a:prstGeom>
          <a:solidFill>
            <a:schemeClr val="accent6">
              <a:lumMod val="20000"/>
              <a:lumOff val="80000"/>
            </a:schemeClr>
          </a:solidFill>
          <a:ln>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rgbClr val="2D337E"/>
                </a:solidFill>
                <a:ea typeface="+mn-lt"/>
                <a:cs typeface="+mn-lt"/>
              </a:rPr>
              <a:t>"Kestrels are one of the species we care for here. Most come to us after collisions with vehicles or windows. We rehabilitate them and, where possible, release them back into the wild."</a:t>
            </a:r>
            <a:endParaRPr lang="en-US" sz="1600" dirty="0">
              <a:solidFill>
                <a:srgbClr val="2D337E"/>
              </a:solidFill>
            </a:endParaRPr>
          </a:p>
        </p:txBody>
      </p:sp>
      <p:sp>
        <p:nvSpPr>
          <p:cNvPr id="18" name="Rectangle 17"/>
          <p:cNvSpPr/>
          <p:nvPr/>
        </p:nvSpPr>
        <p:spPr>
          <a:xfrm>
            <a:off x="8922968" y="4621152"/>
            <a:ext cx="2925858" cy="2036802"/>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rgbClr val="2D337E"/>
                </a:solidFill>
                <a:ea typeface="+mn-lt"/>
                <a:cs typeface="+mn-lt"/>
              </a:rPr>
              <a:t>"Every bird we successfully release is back where it belongs. That's what this sanctuary is for — and what your support makes possible."</a:t>
            </a:r>
            <a:endParaRPr lang="en-US">
              <a:solidFill>
                <a:srgbClr val="2D337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6" name="Title 1"/>
          <p:cNvSpPr txBox="1"/>
          <p:nvPr/>
        </p:nvSpPr>
        <p:spPr>
          <a:xfrm>
            <a:off x="358603" y="182829"/>
            <a:ext cx="10001204" cy="834529"/>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u="sng" dirty="0">
                <a:solidFill>
                  <a:srgbClr val="161D6F"/>
                </a:solidFill>
                <a:latin typeface="Calibri" panose="020F0502020204030204"/>
                <a:ea typeface="Calibri" panose="020F0502020204030204"/>
                <a:cs typeface="Calibri" panose="020F0502020204030204"/>
              </a:rPr>
              <a:t>Adjusting to Different Audiences</a:t>
            </a:r>
            <a:endParaRPr lang="en-US" dirty="0">
              <a:latin typeface="Calibri" panose="020F0502020204030204"/>
              <a:ea typeface="Calibri" panose="020F0502020204030204"/>
              <a:cs typeface="Calibri" panose="020F0502020204030204"/>
            </a:endParaRPr>
          </a:p>
        </p:txBody>
      </p:sp>
      <p:grpSp>
        <p:nvGrpSpPr>
          <p:cNvPr id="5" name="Group 4"/>
          <p:cNvGrpSpPr/>
          <p:nvPr/>
        </p:nvGrpSpPr>
        <p:grpSpPr>
          <a:xfrm>
            <a:off x="209618" y="1253227"/>
            <a:ext cx="8194469" cy="1583221"/>
            <a:chOff x="209618" y="1253227"/>
            <a:chExt cx="8194469" cy="1583221"/>
          </a:xfrm>
        </p:grpSpPr>
        <p:pic>
          <p:nvPicPr>
            <p:cNvPr id="4" name="Picture 3" descr="A black and white circle with a black circle and a black and white circle with a black circle and a black and white circle with a black and white circle and a black and white circle with a&#10;&#10;AI-generated content may be incorrect."/>
            <p:cNvPicPr>
              <a:picLocks noChangeAspect="1"/>
            </p:cNvPicPr>
            <p:nvPr/>
          </p:nvPicPr>
          <p:blipFill>
            <a:blip r:embed="rId2"/>
            <a:stretch>
              <a:fillRect/>
            </a:stretch>
          </p:blipFill>
          <p:spPr>
            <a:xfrm>
              <a:off x="209618" y="1253227"/>
              <a:ext cx="1605308" cy="1583221"/>
            </a:xfrm>
            <a:prstGeom prst="rect">
              <a:avLst/>
            </a:prstGeom>
          </p:spPr>
        </p:pic>
        <p:sp>
          <p:nvSpPr>
            <p:cNvPr id="10" name="TextBox 9"/>
            <p:cNvSpPr txBox="1"/>
            <p:nvPr/>
          </p:nvSpPr>
          <p:spPr>
            <a:xfrm>
              <a:off x="2308087" y="1341782"/>
              <a:ext cx="60960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457200" indent="-457200">
                <a:buFont typeface="Arial" panose="020B0604020202020204" pitchFamily="34" charset="0"/>
                <a:buChar char="•"/>
              </a:pPr>
              <a:r>
                <a:rPr lang="en-US" sz="2800" b="1" dirty="0">
                  <a:solidFill>
                    <a:srgbClr val="161D6F"/>
                  </a:solidFill>
                  <a:latin typeface="Aptos"/>
                  <a:cs typeface="Latha"/>
                </a:rPr>
                <a:t>Short sentences</a:t>
              </a:r>
              <a:endParaRPr lang="en-US" dirty="0">
                <a:latin typeface="Aptos"/>
              </a:endParaRPr>
            </a:p>
            <a:p>
              <a:pPr marL="457200" indent="-457200">
                <a:buFont typeface="Arial" panose="020B0604020202020204" pitchFamily="34" charset="0"/>
                <a:buChar char="•"/>
              </a:pPr>
              <a:r>
                <a:rPr lang="en-US" sz="2800" b="1" dirty="0">
                  <a:solidFill>
                    <a:srgbClr val="161D6F"/>
                  </a:solidFill>
                  <a:latin typeface="Aptos"/>
                  <a:cs typeface="Latha"/>
                </a:rPr>
                <a:t>Questions</a:t>
              </a:r>
              <a:endParaRPr lang="en-US" sz="2800" b="1" dirty="0">
                <a:solidFill>
                  <a:srgbClr val="161D6F"/>
                </a:solidFill>
                <a:latin typeface="Aptos"/>
                <a:cs typeface="Latha"/>
              </a:endParaRPr>
            </a:p>
            <a:p>
              <a:pPr marL="457200" indent="-457200">
                <a:buFont typeface="Arial" panose="020B0604020202020204" pitchFamily="34" charset="0"/>
                <a:buChar char="•"/>
              </a:pPr>
              <a:r>
                <a:rPr lang="en-US" sz="2800" b="1" dirty="0">
                  <a:solidFill>
                    <a:srgbClr val="161D6F"/>
                  </a:solidFill>
                  <a:latin typeface="Aptos"/>
                  <a:cs typeface="Latha"/>
                </a:rPr>
                <a:t>Analogies</a:t>
              </a:r>
              <a:endParaRPr lang="en-US" sz="2800" b="1" dirty="0">
                <a:solidFill>
                  <a:srgbClr val="161D6F"/>
                </a:solidFill>
                <a:latin typeface="Aptos"/>
                <a:cs typeface="Latha"/>
              </a:endParaRPr>
            </a:p>
          </p:txBody>
        </p:sp>
      </p:grpSp>
      <p:grpSp>
        <p:nvGrpSpPr>
          <p:cNvPr id="7" name="Group 6"/>
          <p:cNvGrpSpPr/>
          <p:nvPr/>
        </p:nvGrpSpPr>
        <p:grpSpPr>
          <a:xfrm>
            <a:off x="206856" y="3050553"/>
            <a:ext cx="8197231" cy="1589434"/>
            <a:chOff x="206856" y="3050553"/>
            <a:chExt cx="8197231" cy="1589434"/>
          </a:xfrm>
        </p:grpSpPr>
        <p:pic>
          <p:nvPicPr>
            <p:cNvPr id="3" name="Picture 2" descr="A person and person in a circle&#10;&#10;AI-generated content may be incorrect."/>
            <p:cNvPicPr>
              <a:picLocks noChangeAspect="1"/>
            </p:cNvPicPr>
            <p:nvPr/>
          </p:nvPicPr>
          <p:blipFill>
            <a:blip r:embed="rId3"/>
            <a:stretch>
              <a:fillRect/>
            </a:stretch>
          </p:blipFill>
          <p:spPr>
            <a:xfrm>
              <a:off x="206856" y="3050553"/>
              <a:ext cx="1589434" cy="1589434"/>
            </a:xfrm>
            <a:prstGeom prst="rect">
              <a:avLst/>
            </a:prstGeom>
          </p:spPr>
        </p:pic>
        <p:sp>
          <p:nvSpPr>
            <p:cNvPr id="12" name="TextBox 11"/>
            <p:cNvSpPr txBox="1"/>
            <p:nvPr/>
          </p:nvSpPr>
          <p:spPr>
            <a:xfrm>
              <a:off x="2308087" y="3362738"/>
              <a:ext cx="60960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457200" indent="-457200">
                <a:buFont typeface="Arial" panose="020B0604020202020204" pitchFamily="34" charset="0"/>
                <a:buChar char="•"/>
              </a:pPr>
              <a:r>
                <a:rPr lang="en-US" sz="2800" b="1" dirty="0">
                  <a:solidFill>
                    <a:srgbClr val="161D6F"/>
                  </a:solidFill>
                  <a:latin typeface="Aptos"/>
                  <a:cs typeface="Latha"/>
                </a:rPr>
                <a:t>Detail</a:t>
              </a:r>
              <a:endParaRPr lang="en-US" sz="2800" b="1" dirty="0">
                <a:solidFill>
                  <a:srgbClr val="161D6F"/>
                </a:solidFill>
                <a:latin typeface="Aptos"/>
                <a:cs typeface="Latha"/>
              </a:endParaRPr>
            </a:p>
            <a:p>
              <a:pPr marL="457200" indent="-457200">
                <a:buFont typeface="Arial" panose="020B0604020202020204" pitchFamily="34" charset="0"/>
                <a:buChar char="•"/>
              </a:pPr>
              <a:r>
                <a:rPr lang="en-US" sz="2800" b="1" dirty="0">
                  <a:solidFill>
                    <a:srgbClr val="161D6F"/>
                  </a:solidFill>
                  <a:latin typeface="Aptos"/>
                  <a:cs typeface="Latha"/>
                </a:rPr>
                <a:t>Wider themes</a:t>
              </a:r>
              <a:endParaRPr lang="en-US" sz="2800" b="1" dirty="0">
                <a:solidFill>
                  <a:srgbClr val="161D6F"/>
                </a:solidFill>
                <a:latin typeface="Aptos"/>
                <a:cs typeface="Latha"/>
              </a:endParaRPr>
            </a:p>
          </p:txBody>
        </p:sp>
      </p:grpSp>
      <p:grpSp>
        <p:nvGrpSpPr>
          <p:cNvPr id="8" name="Group 7"/>
          <p:cNvGrpSpPr/>
          <p:nvPr/>
        </p:nvGrpSpPr>
        <p:grpSpPr>
          <a:xfrm>
            <a:off x="193053" y="4847879"/>
            <a:ext cx="8211034" cy="1590677"/>
            <a:chOff x="193053" y="4847879"/>
            <a:chExt cx="8211034" cy="1590677"/>
          </a:xfrm>
        </p:grpSpPr>
        <p:pic>
          <p:nvPicPr>
            <p:cNvPr id="2" name="Picture 1" descr="A black and white circle with a couple of people holding a baby&#10;&#10;AI-generated content may be incorrect."/>
            <p:cNvPicPr>
              <a:picLocks noChangeAspect="1"/>
            </p:cNvPicPr>
            <p:nvPr/>
          </p:nvPicPr>
          <p:blipFill>
            <a:blip r:embed="rId4"/>
            <a:stretch>
              <a:fillRect/>
            </a:stretch>
          </p:blipFill>
          <p:spPr>
            <a:xfrm>
              <a:off x="193053" y="4847879"/>
              <a:ext cx="1590677" cy="1590677"/>
            </a:xfrm>
            <a:prstGeom prst="rect">
              <a:avLst/>
            </a:prstGeom>
          </p:spPr>
        </p:pic>
        <p:sp>
          <p:nvSpPr>
            <p:cNvPr id="13" name="TextBox 12"/>
            <p:cNvSpPr txBox="1"/>
            <p:nvPr/>
          </p:nvSpPr>
          <p:spPr>
            <a:xfrm>
              <a:off x="2308087" y="5162826"/>
              <a:ext cx="60960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457200" indent="-457200">
                <a:buFont typeface="Arial" panose="020B0604020202020204" pitchFamily="34" charset="0"/>
                <a:buChar char="•"/>
              </a:pPr>
              <a:r>
                <a:rPr lang="en-US" sz="2800" b="1" dirty="0">
                  <a:solidFill>
                    <a:srgbClr val="161D6F"/>
                  </a:solidFill>
                  <a:latin typeface="Aptos"/>
                  <a:cs typeface="Latha"/>
                </a:rPr>
                <a:t>Hook to engage</a:t>
              </a:r>
              <a:endParaRPr lang="en-US" dirty="0">
                <a:solidFill>
                  <a:srgbClr val="000000"/>
                </a:solidFill>
                <a:latin typeface="Aptos"/>
                <a:cs typeface="Latha"/>
              </a:endParaRPr>
            </a:p>
            <a:p>
              <a:pPr marL="457200" indent="-457200">
                <a:buFont typeface="Arial" panose="020B0604020202020204" pitchFamily="34" charset="0"/>
                <a:buChar char="•"/>
              </a:pPr>
              <a:r>
                <a:rPr lang="en-US" sz="2800" b="1" dirty="0">
                  <a:solidFill>
                    <a:srgbClr val="161D6F"/>
                  </a:solidFill>
                  <a:latin typeface="Aptos"/>
                  <a:cs typeface="Latha"/>
                </a:rPr>
                <a:t>Detail layered into answer</a:t>
              </a:r>
              <a:endParaRPr lang="en-US" sz="2800" b="1" dirty="0">
                <a:solidFill>
                  <a:srgbClr val="161D6F"/>
                </a:solidFill>
                <a:latin typeface="Aptos"/>
                <a:cs typeface="Latha"/>
              </a:endParaRPr>
            </a:p>
          </p:txBody>
        </p:sp>
      </p:grpSp>
      <p:grpSp>
        <p:nvGrpSpPr>
          <p:cNvPr id="17" name="Group 16"/>
          <p:cNvGrpSpPr/>
          <p:nvPr/>
        </p:nvGrpSpPr>
        <p:grpSpPr>
          <a:xfrm>
            <a:off x="8404088" y="1258956"/>
            <a:ext cx="3606300" cy="4550101"/>
            <a:chOff x="8404088" y="1258956"/>
            <a:chExt cx="3606300" cy="4550101"/>
          </a:xfrm>
        </p:grpSpPr>
        <p:sp>
          <p:nvSpPr>
            <p:cNvPr id="14" name="TextBox 13"/>
            <p:cNvSpPr txBox="1"/>
            <p:nvPr/>
          </p:nvSpPr>
          <p:spPr>
            <a:xfrm>
              <a:off x="8404088" y="1407852"/>
              <a:ext cx="3003826" cy="4401205"/>
            </a:xfrm>
            <a:prstGeom prst="rect">
              <a:avLst/>
            </a:prstGeom>
            <a:solidFill>
              <a:srgbClr val="D5EBF5"/>
            </a:solidFill>
            <a:ln w="28575">
              <a:solidFill>
                <a:srgbClr val="161D6F"/>
              </a:solidFill>
            </a:ln>
          </p:spPr>
          <p:txBody>
            <a:bodyPr rot="0" spcFirstLastPara="0" vertOverflow="overflow" horzOverflow="overflow" vert="horz" wrap="square" lIns="91440" tIns="45720" rIns="91440" bIns="45720" numCol="1" spcCol="0" rtlCol="0" fromWordArt="0" anchor="ctr" anchorCtr="0" forceAA="0" compatLnSpc="1">
              <a:spAutoFit/>
            </a:bodyPr>
            <a:lstStyle/>
            <a:p>
              <a:endParaRPr lang="en-US" sz="2800" dirty="0">
                <a:solidFill>
                  <a:srgbClr val="2D337E"/>
                </a:solidFill>
                <a:latin typeface="Tunga"/>
                <a:ea typeface="Arial" panose="020B0604020202020204"/>
                <a:cs typeface="Tunga"/>
              </a:endParaRPr>
            </a:p>
            <a:p>
              <a:r>
                <a:rPr lang="en-US" sz="2800" dirty="0">
                  <a:solidFill>
                    <a:srgbClr val="2D337E"/>
                  </a:solidFill>
                  <a:latin typeface="Calibri" panose="020F0502020204030204"/>
                  <a:ea typeface="Calibri" panose="020F0502020204030204"/>
                  <a:cs typeface="Calibri" panose="020F0502020204030204"/>
                </a:rPr>
                <a:t>What is a word or phrase that we might use with adult visitors which might not be appropriate when showing younger people the centre?</a:t>
              </a:r>
              <a:endParaRPr lang="en-US" sz="2800">
                <a:solidFill>
                  <a:srgbClr val="2D337E"/>
                </a:solidFill>
                <a:latin typeface="Calibri" panose="020F0502020204030204"/>
                <a:ea typeface="Calibri" panose="020F0502020204030204"/>
                <a:cs typeface="Calibri" panose="020F0502020204030204"/>
              </a:endParaRPr>
            </a:p>
            <a:p>
              <a:pPr algn="ctr"/>
              <a:endParaRPr lang="en-US" sz="2800" dirty="0">
                <a:solidFill>
                  <a:srgbClr val="2D337E"/>
                </a:solidFill>
                <a:latin typeface="Tunga"/>
                <a:cs typeface="Tunga"/>
              </a:endParaRPr>
            </a:p>
          </p:txBody>
        </p:sp>
        <p:pic>
          <p:nvPicPr>
            <p:cNvPr id="16" name="Picture 15" descr="A black background with white squares&#10;&#10;AI-generated content may be incorrect."/>
            <p:cNvPicPr>
              <a:picLocks noChangeAspect="1"/>
            </p:cNvPicPr>
            <p:nvPr/>
          </p:nvPicPr>
          <p:blipFill>
            <a:blip r:embed="rId5"/>
            <a:stretch>
              <a:fillRect/>
            </a:stretch>
          </p:blipFill>
          <p:spPr>
            <a:xfrm>
              <a:off x="10805439" y="1258956"/>
              <a:ext cx="1204949" cy="905566"/>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trips(down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5069" y="1712429"/>
            <a:ext cx="4938644" cy="1292433"/>
          </a:xfrm>
        </p:spPr>
        <p:txBody>
          <a:bodyPr>
            <a:normAutofit/>
          </a:bodyPr>
          <a:lstStyle/>
          <a:p>
            <a:r>
              <a:rPr lang="en-US" sz="4800" u="sng" dirty="0">
                <a:solidFill>
                  <a:srgbClr val="2D337E"/>
                </a:solidFill>
                <a:latin typeface="Calibri" panose="020F0502020204030204"/>
                <a:ea typeface="Calibri" panose="020F0502020204030204"/>
                <a:cs typeface="Calibri" panose="020F0502020204030204"/>
              </a:rPr>
              <a:t>Breakout Rooms</a:t>
            </a:r>
            <a:endParaRPr lang="en-US" sz="4800" u="sng" dirty="0">
              <a:solidFill>
                <a:srgbClr val="2D337E"/>
              </a:solidFill>
              <a:latin typeface="Calibri" panose="020F0502020204030204"/>
              <a:ea typeface="Calibri" panose="020F0502020204030204"/>
              <a:cs typeface="Calibri" panose="020F0502020204030204"/>
            </a:endParaRPr>
          </a:p>
        </p:txBody>
      </p:sp>
      <p:pic>
        <p:nvPicPr>
          <p:cNvPr id="5" name="Picture 4"/>
          <p:cNvPicPr>
            <a:picLocks noChangeAspect="1"/>
          </p:cNvPicPr>
          <p:nvPr/>
        </p:nvPicPr>
        <p:blipFill>
          <a:blip r:embed="rId2"/>
          <a:stretch>
            <a:fillRect/>
          </a:stretch>
        </p:blipFill>
        <p:spPr>
          <a:xfrm>
            <a:off x="1227896" y="3009417"/>
            <a:ext cx="3463511" cy="2076036"/>
          </a:xfrm>
          <a:prstGeom prst="rect">
            <a:avLst/>
          </a:prstGeom>
        </p:spPr>
      </p:pic>
      <p:sp>
        <p:nvSpPr>
          <p:cNvPr id="7" name="TextBox 6"/>
          <p:cNvSpPr txBox="1"/>
          <p:nvPr/>
        </p:nvSpPr>
        <p:spPr>
          <a:xfrm>
            <a:off x="7487479" y="811695"/>
            <a:ext cx="332408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600" i="1" u="sng" dirty="0">
                <a:solidFill>
                  <a:srgbClr val="161D6F"/>
                </a:solidFill>
                <a:latin typeface="Calibri" panose="020F0502020204030204"/>
                <a:ea typeface="Calibri" panose="020F0502020204030204"/>
                <a:cs typeface="Calibri" panose="020F0502020204030204"/>
              </a:rPr>
              <a:t>What does the sanctuary do?</a:t>
            </a:r>
            <a:endParaRPr lang="en-US" u="sng" dirty="0">
              <a:latin typeface="Calibri" panose="020F0502020204030204"/>
              <a:ea typeface="Calibri" panose="020F0502020204030204"/>
              <a:cs typeface="Calibri" panose="020F0502020204030204"/>
            </a:endParaRPr>
          </a:p>
        </p:txBody>
      </p:sp>
      <p:sp>
        <p:nvSpPr>
          <p:cNvPr id="8" name="TextBox 7"/>
          <p:cNvSpPr txBox="1"/>
          <p:nvPr/>
        </p:nvSpPr>
        <p:spPr>
          <a:xfrm>
            <a:off x="6443081" y="2357783"/>
            <a:ext cx="5748919"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600" dirty="0">
                <a:solidFill>
                  <a:srgbClr val="161D6F"/>
                </a:solidFill>
                <a:latin typeface="Aptos"/>
                <a:cs typeface="Segoe UI" panose="020B0502040204020203"/>
              </a:rPr>
              <a:t>Speaker:</a:t>
            </a:r>
            <a:endParaRPr lang="en-US" sz="2600" dirty="0">
              <a:solidFill>
                <a:srgbClr val="161D6F"/>
              </a:solidFill>
              <a:latin typeface="Aptos"/>
              <a:cs typeface="Segoe UI" panose="020B0502040204020203"/>
            </a:endParaRPr>
          </a:p>
          <a:p>
            <a:r>
              <a:rPr lang="en-US" sz="2600" dirty="0">
                <a:solidFill>
                  <a:srgbClr val="161D6F"/>
                </a:solidFill>
                <a:latin typeface="Aptos"/>
                <a:cs typeface="Segoe UI" panose="020B0502040204020203"/>
              </a:rPr>
              <a:t>Deliver a </a:t>
            </a:r>
            <a:r>
              <a:rPr lang="en-US" sz="2600" b="1" dirty="0">
                <a:solidFill>
                  <a:srgbClr val="161D6F"/>
                </a:solidFill>
                <a:latin typeface="Aptos"/>
                <a:cs typeface="Segoe UI" panose="020B0502040204020203"/>
              </a:rPr>
              <a:t>1 minute</a:t>
            </a:r>
            <a:r>
              <a:rPr lang="en-US" sz="2600" dirty="0">
                <a:solidFill>
                  <a:srgbClr val="161D6F"/>
                </a:solidFill>
                <a:latin typeface="Aptos"/>
                <a:cs typeface="Segoe UI" panose="020B0502040204020203"/>
              </a:rPr>
              <a:t> explanation to:</a:t>
            </a:r>
            <a:endParaRPr lang="en-US" sz="2600">
              <a:solidFill>
                <a:srgbClr val="000000"/>
              </a:solidFill>
              <a:latin typeface="Aptos"/>
              <a:cs typeface="Segoe UI" panose="020B0502040204020203"/>
            </a:endParaRPr>
          </a:p>
          <a:p>
            <a:pPr marL="457200" indent="-457200">
              <a:buFont typeface="Calibri" panose="020F0502020204030204"/>
              <a:buChar char="-"/>
            </a:pPr>
            <a:r>
              <a:rPr lang="en-US" sz="2600" dirty="0">
                <a:solidFill>
                  <a:srgbClr val="161D6F"/>
                </a:solidFill>
                <a:latin typeface="Aptos"/>
                <a:cs typeface="Segoe UI" panose="020B0502040204020203"/>
              </a:rPr>
              <a:t>An adult.</a:t>
            </a:r>
            <a:endParaRPr lang="en-US" sz="2600" dirty="0">
              <a:solidFill>
                <a:srgbClr val="161D6F"/>
              </a:solidFill>
              <a:latin typeface="Aptos"/>
              <a:cs typeface="Segoe UI" panose="020B0502040204020203"/>
            </a:endParaRPr>
          </a:p>
          <a:p>
            <a:pPr marL="457200" indent="-457200">
              <a:buFont typeface="Calibri" panose="020F0502020204030204"/>
              <a:buChar char="-"/>
            </a:pPr>
            <a:r>
              <a:rPr lang="en-US" sz="2600" dirty="0">
                <a:solidFill>
                  <a:srgbClr val="161D6F"/>
                </a:solidFill>
                <a:latin typeface="Aptos"/>
                <a:cs typeface="Segoe UI" panose="020B0502040204020203"/>
              </a:rPr>
              <a:t>A child.</a:t>
            </a:r>
            <a:endParaRPr lang="en-US" sz="2600" dirty="0">
              <a:solidFill>
                <a:srgbClr val="161D6F"/>
              </a:solidFill>
              <a:latin typeface="Aptos"/>
              <a:cs typeface="Segoe UI" panose="020B0502040204020203"/>
            </a:endParaRPr>
          </a:p>
          <a:p>
            <a:pPr marL="457200" indent="-457200">
              <a:buFont typeface="Calibri" panose="020F0502020204030204"/>
              <a:buChar char="-"/>
            </a:pPr>
            <a:endParaRPr lang="en-US" sz="2600" dirty="0">
              <a:solidFill>
                <a:srgbClr val="161D6F"/>
              </a:solidFill>
              <a:latin typeface="Aptos"/>
              <a:cs typeface="Segoe UI" panose="020B0502040204020203"/>
            </a:endParaRPr>
          </a:p>
          <a:p>
            <a:r>
              <a:rPr lang="en-US" sz="2600" dirty="0">
                <a:solidFill>
                  <a:srgbClr val="161D6F"/>
                </a:solidFill>
                <a:latin typeface="Aptos"/>
                <a:cs typeface="Segoe UI" panose="020B0502040204020203"/>
              </a:rPr>
              <a:t>Partner: </a:t>
            </a:r>
            <a:endParaRPr lang="en-US" sz="2600" dirty="0">
              <a:solidFill>
                <a:srgbClr val="161D6F"/>
              </a:solidFill>
              <a:latin typeface="Aptos"/>
              <a:cs typeface="Segoe UI" panose="020B0502040204020203"/>
            </a:endParaRPr>
          </a:p>
          <a:p>
            <a:r>
              <a:rPr lang="en-US" sz="2600" dirty="0">
                <a:solidFill>
                  <a:srgbClr val="161D6F"/>
                </a:solidFill>
                <a:latin typeface="Aptos"/>
                <a:cs typeface="Segoe UI" panose="020B0502040204020203"/>
              </a:rPr>
              <a:t>Give feedback.</a:t>
            </a:r>
            <a:endParaRPr lang="en-US" sz="2600" dirty="0">
              <a:solidFill>
                <a:srgbClr val="161D6F"/>
              </a:solidFill>
              <a:latin typeface="Aptos"/>
              <a:cs typeface="Segoe UI" panose="020B0502040204020203"/>
            </a:endParaRPr>
          </a:p>
          <a:p>
            <a:r>
              <a:rPr lang="en-US" sz="2600" i="1" dirty="0">
                <a:solidFill>
                  <a:srgbClr val="161D6F"/>
                </a:solidFill>
                <a:latin typeface="Aptos"/>
                <a:cs typeface="Segoe UI" panose="020B0502040204020203"/>
              </a:rPr>
              <a:t>One thing which you did well...</a:t>
            </a:r>
            <a:endParaRPr lang="en-US" sz="2600" i="1" dirty="0">
              <a:solidFill>
                <a:srgbClr val="161D6F"/>
              </a:solidFill>
              <a:latin typeface="Aptos"/>
              <a:cs typeface="Segoe UI" panose="020B0502040204020203"/>
            </a:endParaRPr>
          </a:p>
          <a:p>
            <a:r>
              <a:rPr lang="en-US" sz="2600" i="1" dirty="0">
                <a:solidFill>
                  <a:srgbClr val="161D6F"/>
                </a:solidFill>
                <a:latin typeface="Aptos"/>
                <a:cs typeface="Segoe UI" panose="020B0502040204020203"/>
              </a:rPr>
              <a:t>One thing you could try and change...</a:t>
            </a:r>
            <a:endParaRPr lang="en-US" sz="2600" i="1" dirty="0">
              <a:solidFill>
                <a:srgbClr val="161D6F"/>
              </a:solidFill>
              <a:latin typeface="Aptos"/>
              <a:cs typeface="Segoe UI" panose="020B0502040204020203"/>
            </a:endParaRPr>
          </a:p>
          <a:p>
            <a:pPr algn="ct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5069" y="1712429"/>
            <a:ext cx="4938644" cy="1292433"/>
          </a:xfrm>
        </p:spPr>
        <p:txBody>
          <a:bodyPr>
            <a:normAutofit/>
          </a:bodyPr>
          <a:lstStyle/>
          <a:p>
            <a:r>
              <a:rPr lang="en-US" sz="4800" u="sng" dirty="0">
                <a:solidFill>
                  <a:srgbClr val="2D337E"/>
                </a:solidFill>
                <a:latin typeface="Calibri" panose="020F0502020204030204"/>
                <a:ea typeface="Calibri" panose="020F0502020204030204"/>
                <a:cs typeface="Calibri" panose="020F0502020204030204"/>
              </a:rPr>
              <a:t>Breakout Rooms</a:t>
            </a:r>
            <a:endParaRPr lang="en-US" sz="4800" u="sng" dirty="0">
              <a:solidFill>
                <a:srgbClr val="2D337E"/>
              </a:solidFill>
              <a:latin typeface="Calibri" panose="020F0502020204030204"/>
              <a:ea typeface="Calibri" panose="020F0502020204030204"/>
              <a:cs typeface="Calibri" panose="020F0502020204030204"/>
            </a:endParaRPr>
          </a:p>
        </p:txBody>
      </p:sp>
      <p:pic>
        <p:nvPicPr>
          <p:cNvPr id="5" name="Picture 4"/>
          <p:cNvPicPr>
            <a:picLocks noChangeAspect="1"/>
          </p:cNvPicPr>
          <p:nvPr/>
        </p:nvPicPr>
        <p:blipFill>
          <a:blip r:embed="rId2"/>
          <a:stretch>
            <a:fillRect/>
          </a:stretch>
        </p:blipFill>
        <p:spPr>
          <a:xfrm>
            <a:off x="1227896" y="3009417"/>
            <a:ext cx="3463511" cy="2076036"/>
          </a:xfrm>
          <a:prstGeom prst="rect">
            <a:avLst/>
          </a:prstGeom>
        </p:spPr>
      </p:pic>
      <p:sp>
        <p:nvSpPr>
          <p:cNvPr id="8" name="TextBox 7"/>
          <p:cNvSpPr txBox="1"/>
          <p:nvPr/>
        </p:nvSpPr>
        <p:spPr>
          <a:xfrm>
            <a:off x="6548782" y="2600740"/>
            <a:ext cx="5422348"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800" dirty="0">
                <a:solidFill>
                  <a:srgbClr val="161D6F"/>
                </a:solidFill>
                <a:latin typeface="Aptos"/>
                <a:cs typeface="Latha"/>
              </a:rPr>
              <a:t>What felt natural?</a:t>
            </a:r>
            <a:endParaRPr lang="en-US" sz="2800" dirty="0">
              <a:solidFill>
                <a:srgbClr val="161D6F"/>
              </a:solidFill>
              <a:latin typeface="Aptos"/>
              <a:cs typeface="Latha"/>
            </a:endParaRPr>
          </a:p>
          <a:p>
            <a:endParaRPr lang="en-US" sz="2800" dirty="0">
              <a:solidFill>
                <a:srgbClr val="161D6F"/>
              </a:solidFill>
              <a:latin typeface="Aptos"/>
              <a:cs typeface="Latha"/>
            </a:endParaRPr>
          </a:p>
          <a:p>
            <a:r>
              <a:rPr lang="en-US" sz="2800" dirty="0">
                <a:solidFill>
                  <a:srgbClr val="161D6F"/>
                </a:solidFill>
                <a:latin typeface="Aptos"/>
                <a:cs typeface="Latha"/>
              </a:rPr>
              <a:t>What felt harder than expected?</a:t>
            </a:r>
            <a:endParaRPr lang="en-US" sz="2800" dirty="0">
              <a:solidFill>
                <a:srgbClr val="161D6F"/>
              </a:solidFill>
              <a:latin typeface="Aptos"/>
              <a:cs typeface="Latha"/>
            </a:endParaRPr>
          </a:p>
          <a:p>
            <a:pPr algn="ctr"/>
            <a:endParaRPr lang="en-US">
              <a:solidFill>
                <a:srgbClr val="000000"/>
              </a:solidFill>
              <a:latin typeface="Aptos"/>
              <a:cs typeface="Segoe UI" panose="020B0502040204020203"/>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49503" y="1712429"/>
            <a:ext cx="6042992" cy="1347649"/>
          </a:xfrm>
        </p:spPr>
        <p:txBody>
          <a:bodyPr/>
          <a:lstStyle/>
          <a:p>
            <a:r>
              <a:rPr lang="en-US" u="sng" dirty="0">
                <a:solidFill>
                  <a:srgbClr val="2D337E"/>
                </a:solidFill>
                <a:latin typeface="Calibri" panose="020F0502020204030204"/>
                <a:ea typeface="Calibri" panose="020F0502020204030204"/>
                <a:cs typeface="Calibri" panose="020F0502020204030204"/>
              </a:rPr>
              <a:t>Topic 3</a:t>
            </a:r>
            <a:endParaRPr lang="en-US" u="sng" dirty="0">
              <a:solidFill>
                <a:srgbClr val="2D337E"/>
              </a:solidFill>
              <a:latin typeface="Calibri" panose="020F0502020204030204"/>
              <a:ea typeface="Calibri" panose="020F0502020204030204"/>
              <a:cs typeface="Calibri" panose="020F0502020204030204"/>
            </a:endParaRPr>
          </a:p>
        </p:txBody>
      </p:sp>
      <p:sp>
        <p:nvSpPr>
          <p:cNvPr id="6" name="Title 1"/>
          <p:cNvSpPr txBox="1"/>
          <p:nvPr/>
        </p:nvSpPr>
        <p:spPr>
          <a:xfrm>
            <a:off x="6247294" y="2913960"/>
            <a:ext cx="3304211" cy="13476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2D337E"/>
                </a:solidFill>
                <a:latin typeface="Aptos"/>
                <a:cs typeface="Latha"/>
              </a:rPr>
              <a:t>RESPONDING APPROPRIATELY IN REAL TIME</a:t>
            </a:r>
            <a:endParaRPr lang="en-US" sz="2800" b="1" dirty="0">
              <a:solidFill>
                <a:srgbClr val="2D337E"/>
              </a:solidFill>
              <a:latin typeface="Aptos"/>
              <a:cs typeface="Lath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329202" y="246375"/>
            <a:ext cx="776566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600" b="1" i="1" dirty="0">
                <a:solidFill>
                  <a:srgbClr val="161D6F"/>
                </a:solidFill>
                <a:latin typeface="Calibri" panose="020F0502020204030204"/>
                <a:ea typeface="Calibri" panose="020F0502020204030204"/>
                <a:cs typeface="Calibri" panose="020F0502020204030204"/>
              </a:rPr>
              <a:t>Why do you keep birds in captivity? Isn't that cruel?</a:t>
            </a:r>
            <a:endParaRPr lang="en-US" b="1" dirty="0">
              <a:latin typeface="Calibri" panose="020F0502020204030204"/>
              <a:ea typeface="Calibri" panose="020F0502020204030204"/>
              <a:cs typeface="Calibri" panose="020F0502020204030204"/>
            </a:endParaRPr>
          </a:p>
        </p:txBody>
      </p:sp>
      <p:sp>
        <p:nvSpPr>
          <p:cNvPr id="2" name="TextBox 1"/>
          <p:cNvSpPr txBox="1"/>
          <p:nvPr/>
        </p:nvSpPr>
        <p:spPr>
          <a:xfrm>
            <a:off x="1303131" y="1794565"/>
            <a:ext cx="737704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200" dirty="0">
                <a:solidFill>
                  <a:srgbClr val="161D6F"/>
                </a:solidFill>
                <a:latin typeface="Aptos"/>
                <a:cs typeface="Arial" panose="020B0604020202020204"/>
              </a:rPr>
              <a:t>A: Agree that it's a complicated issue.</a:t>
            </a:r>
            <a:endParaRPr lang="en-US" sz="3200">
              <a:latin typeface="Aptos"/>
            </a:endParaRPr>
          </a:p>
        </p:txBody>
      </p:sp>
      <p:sp>
        <p:nvSpPr>
          <p:cNvPr id="3" name="TextBox 2"/>
          <p:cNvSpPr txBox="1"/>
          <p:nvPr/>
        </p:nvSpPr>
        <p:spPr>
          <a:xfrm>
            <a:off x="1932610" y="2887869"/>
            <a:ext cx="737704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200" dirty="0">
                <a:solidFill>
                  <a:srgbClr val="161D6F"/>
                </a:solidFill>
                <a:latin typeface="Aptos"/>
                <a:cs typeface="Arial" panose="020B0604020202020204"/>
              </a:rPr>
              <a:t>B: Explain the rehabilitation mission  and release programme.</a:t>
            </a:r>
            <a:endParaRPr lang="en-US" sz="3200" dirty="0">
              <a:solidFill>
                <a:srgbClr val="161D6F"/>
              </a:solidFill>
              <a:latin typeface="Aptos"/>
              <a:cs typeface="Arial" panose="020B0604020202020204"/>
            </a:endParaRPr>
          </a:p>
        </p:txBody>
      </p:sp>
      <p:sp>
        <p:nvSpPr>
          <p:cNvPr id="4" name="TextBox 3"/>
          <p:cNvSpPr txBox="1"/>
          <p:nvPr/>
        </p:nvSpPr>
        <p:spPr>
          <a:xfrm>
            <a:off x="2926523" y="4290391"/>
            <a:ext cx="737704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200" dirty="0">
                <a:solidFill>
                  <a:srgbClr val="161D6F"/>
                </a:solidFill>
                <a:latin typeface="Aptos"/>
                <a:cs typeface="Arial" panose="020B0604020202020204"/>
              </a:rPr>
              <a:t>C: Say you're not sure and offer to get a supervisor.</a:t>
            </a:r>
            <a:endParaRPr lang="en-US" sz="3200">
              <a:latin typeface="Aptos"/>
            </a:endParaRPr>
          </a:p>
        </p:txBody>
      </p:sp>
      <p:sp>
        <p:nvSpPr>
          <p:cNvPr id="5" name="TextBox 4"/>
          <p:cNvSpPr txBox="1"/>
          <p:nvPr/>
        </p:nvSpPr>
        <p:spPr>
          <a:xfrm>
            <a:off x="4097131" y="5692911"/>
            <a:ext cx="737704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200" dirty="0">
                <a:solidFill>
                  <a:srgbClr val="161D6F"/>
                </a:solidFill>
                <a:latin typeface="Aptos"/>
                <a:cs typeface="Arial" panose="020B0604020202020204"/>
              </a:rPr>
              <a:t>D: Change the subject</a:t>
            </a:r>
            <a:endParaRPr lang="en-US" sz="3200" dirty="0">
              <a:solidFill>
                <a:srgbClr val="161D6F"/>
              </a:solidFill>
              <a:latin typeface="Aptos"/>
              <a:cs typeface="Arial" panose="020B0604020202020204"/>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12" name="Picture 11" descr="A blue rectangular object with black border&#10;&#10;AI-generated content may be incorrect."/>
          <p:cNvPicPr>
            <a:picLocks noChangeAspect="1"/>
          </p:cNvPicPr>
          <p:nvPr/>
        </p:nvPicPr>
        <p:blipFill>
          <a:blip r:embed="rId2"/>
          <a:stretch>
            <a:fillRect/>
          </a:stretch>
        </p:blipFill>
        <p:spPr>
          <a:xfrm>
            <a:off x="4411083" y="1616363"/>
            <a:ext cx="3358289" cy="4768273"/>
          </a:xfrm>
          <a:prstGeom prst="rect">
            <a:avLst/>
          </a:prstGeom>
        </p:spPr>
      </p:pic>
      <p:pic>
        <p:nvPicPr>
          <p:cNvPr id="13" name="Picture 12" descr="A blue rectangular object with black border&#10;&#10;AI-generated content may be incorrect."/>
          <p:cNvPicPr>
            <a:picLocks noChangeAspect="1"/>
          </p:cNvPicPr>
          <p:nvPr/>
        </p:nvPicPr>
        <p:blipFill>
          <a:blip r:embed="rId2"/>
          <a:stretch>
            <a:fillRect/>
          </a:stretch>
        </p:blipFill>
        <p:spPr>
          <a:xfrm>
            <a:off x="8301901" y="1616363"/>
            <a:ext cx="3358289" cy="4768273"/>
          </a:xfrm>
          <a:prstGeom prst="rect">
            <a:avLst/>
          </a:prstGeom>
        </p:spPr>
      </p:pic>
      <p:pic>
        <p:nvPicPr>
          <p:cNvPr id="11" name="Picture 10" descr="A blue rectangular object with black border&#10;&#10;AI-generated content may be incorrect."/>
          <p:cNvPicPr>
            <a:picLocks noChangeAspect="1"/>
          </p:cNvPicPr>
          <p:nvPr/>
        </p:nvPicPr>
        <p:blipFill>
          <a:blip r:embed="rId2"/>
          <a:stretch>
            <a:fillRect/>
          </a:stretch>
        </p:blipFill>
        <p:spPr>
          <a:xfrm>
            <a:off x="520265" y="1616363"/>
            <a:ext cx="3358289" cy="4768273"/>
          </a:xfrm>
          <a:prstGeom prst="rect">
            <a:avLst/>
          </a:prstGeom>
        </p:spPr>
      </p:pic>
      <p:sp>
        <p:nvSpPr>
          <p:cNvPr id="2" name="Title 1"/>
          <p:cNvSpPr>
            <a:spLocks noGrp="1"/>
          </p:cNvSpPr>
          <p:nvPr>
            <p:ph type="title"/>
          </p:nvPr>
        </p:nvSpPr>
        <p:spPr>
          <a:xfrm>
            <a:off x="142461" y="287821"/>
            <a:ext cx="11725123" cy="1337658"/>
          </a:xfrm>
        </p:spPr>
        <p:txBody>
          <a:bodyPr/>
          <a:lstStyle/>
          <a:p>
            <a:r>
              <a:rPr lang="en-US" b="1" dirty="0">
                <a:solidFill>
                  <a:srgbClr val="2D337E"/>
                </a:solidFill>
                <a:latin typeface="Calibri" panose="020F0502020204030204"/>
                <a:ea typeface="Calibri" panose="020F0502020204030204"/>
                <a:cs typeface="Calibri" panose="020F0502020204030204"/>
              </a:rPr>
              <a:t>Answering Difficult Questions: AABB Framework</a:t>
            </a:r>
            <a:endParaRPr lang="en-US" b="1" dirty="0">
              <a:solidFill>
                <a:srgbClr val="2D337E"/>
              </a:solidFill>
              <a:latin typeface="Calibri" panose="020F0502020204030204"/>
              <a:ea typeface="Calibri" panose="020F0502020204030204"/>
              <a:cs typeface="Calibri" panose="020F0502020204030204"/>
            </a:endParaRPr>
          </a:p>
        </p:txBody>
      </p:sp>
      <p:sp>
        <p:nvSpPr>
          <p:cNvPr id="8" name="TextBox 7"/>
          <p:cNvSpPr txBox="1"/>
          <p:nvPr/>
        </p:nvSpPr>
        <p:spPr>
          <a:xfrm>
            <a:off x="669135" y="1715252"/>
            <a:ext cx="3070087"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algn="ctr"/>
            <a:r>
              <a:rPr lang="en-US" sz="3600" u="sng" dirty="0">
                <a:solidFill>
                  <a:schemeClr val="bg1"/>
                </a:solidFill>
                <a:latin typeface="Aptos"/>
                <a:cs typeface="Tunga"/>
              </a:rPr>
              <a:t>Acknowledge</a:t>
            </a:r>
            <a:endParaRPr lang="en-US" sz="3600" u="sng" dirty="0">
              <a:solidFill>
                <a:schemeClr val="bg1"/>
              </a:solidFill>
              <a:latin typeface="Aptos"/>
              <a:cs typeface="Tunga"/>
            </a:endParaRPr>
          </a:p>
          <a:p>
            <a:pPr algn="ctr"/>
            <a:endParaRPr lang="en-US" sz="4000" u="sng">
              <a:latin typeface="Tunga"/>
              <a:cs typeface="Tunga"/>
            </a:endParaRPr>
          </a:p>
        </p:txBody>
      </p:sp>
      <p:sp>
        <p:nvSpPr>
          <p:cNvPr id="9" name="TextBox 8"/>
          <p:cNvSpPr txBox="1"/>
          <p:nvPr/>
        </p:nvSpPr>
        <p:spPr>
          <a:xfrm>
            <a:off x="4947479" y="1715253"/>
            <a:ext cx="229704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algn="ctr"/>
            <a:r>
              <a:rPr lang="en-US" sz="3600" u="sng" dirty="0">
                <a:solidFill>
                  <a:schemeClr val="bg1"/>
                </a:solidFill>
                <a:latin typeface="Aptos"/>
                <a:cs typeface="Tunga"/>
              </a:rPr>
              <a:t>Answer</a:t>
            </a:r>
            <a:endParaRPr lang="en-US" sz="3600" u="sng" dirty="0">
              <a:solidFill>
                <a:schemeClr val="bg1"/>
              </a:solidFill>
              <a:latin typeface="Aptos"/>
              <a:cs typeface="Tunga"/>
            </a:endParaRPr>
          </a:p>
          <a:p>
            <a:pPr algn="ctr"/>
            <a:endParaRPr lang="en-US" sz="3600" u="sng"/>
          </a:p>
        </p:txBody>
      </p:sp>
      <p:sp>
        <p:nvSpPr>
          <p:cNvPr id="10" name="TextBox 9"/>
          <p:cNvSpPr txBox="1"/>
          <p:nvPr/>
        </p:nvSpPr>
        <p:spPr>
          <a:xfrm>
            <a:off x="8452779" y="1739849"/>
            <a:ext cx="3059043"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algn="ctr"/>
            <a:r>
              <a:rPr lang="en-US" sz="3600" u="sng" dirty="0">
                <a:solidFill>
                  <a:schemeClr val="bg1"/>
                </a:solidFill>
                <a:latin typeface="Aptos"/>
                <a:cs typeface="Tunga"/>
              </a:rPr>
              <a:t>Bridge Back</a:t>
            </a:r>
            <a:endParaRPr lang="en-US" sz="3600" u="sng" dirty="0">
              <a:solidFill>
                <a:schemeClr val="bg1"/>
              </a:solidFill>
              <a:latin typeface="Aptos"/>
              <a:cs typeface="Tunga"/>
            </a:endParaRPr>
          </a:p>
          <a:p>
            <a:pPr algn="ctr"/>
            <a:endParaRPr lang="en-US" sz="4000" u="sng">
              <a:latin typeface="Tunga"/>
              <a:cs typeface="Tunga"/>
            </a:endParaRPr>
          </a:p>
        </p:txBody>
      </p:sp>
      <p:sp>
        <p:nvSpPr>
          <p:cNvPr id="3" name="TextBox 2"/>
          <p:cNvSpPr txBox="1"/>
          <p:nvPr/>
        </p:nvSpPr>
        <p:spPr>
          <a:xfrm>
            <a:off x="712352" y="2393844"/>
            <a:ext cx="2985452" cy="3662541"/>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400" dirty="0">
                <a:solidFill>
                  <a:srgbClr val="FFFFFF"/>
                </a:solidFill>
                <a:latin typeface="Calibri" panose="020F0502020204030204"/>
                <a:ea typeface="Calibri" panose="020F0502020204030204"/>
                <a:cs typeface="Calibri" panose="020F0502020204030204"/>
              </a:rPr>
              <a:t>Shows respect and gains thinking time.</a:t>
            </a:r>
            <a:endParaRPr lang="en-US" sz="2400" dirty="0">
              <a:solidFill>
                <a:srgbClr val="FFFFFF"/>
              </a:solidFill>
              <a:latin typeface="Calibri" panose="020F0502020204030204"/>
              <a:ea typeface="Calibri" panose="020F0502020204030204"/>
              <a:cs typeface="Calibri" panose="020F0502020204030204"/>
            </a:endParaRPr>
          </a:p>
          <a:p>
            <a:endParaRPr lang="en-US" sz="2400" dirty="0">
              <a:solidFill>
                <a:srgbClr val="FFFFFF"/>
              </a:solidFill>
              <a:latin typeface="Calibri" panose="020F0502020204030204"/>
              <a:ea typeface="Calibri" panose="020F0502020204030204"/>
              <a:cs typeface="Calibri" panose="020F0502020204030204"/>
            </a:endParaRPr>
          </a:p>
          <a:p>
            <a:r>
              <a:rPr lang="en-US" sz="2000" i="1" dirty="0">
                <a:solidFill>
                  <a:srgbClr val="FFFFFF"/>
                </a:solidFill>
                <a:latin typeface="Calibri" panose="020F0502020204030204"/>
                <a:ea typeface="Calibri" panose="020F0502020204030204"/>
                <a:cs typeface="Calibri" panose="020F0502020204030204"/>
              </a:rPr>
              <a:t>That's a really important question...</a:t>
            </a:r>
            <a:endParaRPr lang="en-US" sz="2000" i="1">
              <a:latin typeface="Calibri" panose="020F0502020204030204"/>
              <a:ea typeface="Calibri" panose="020F0502020204030204"/>
              <a:cs typeface="Calibri" panose="020F0502020204030204"/>
            </a:endParaRPr>
          </a:p>
          <a:p>
            <a:endParaRPr lang="en-US" sz="2000" i="1" dirty="0">
              <a:solidFill>
                <a:srgbClr val="FFFFFF"/>
              </a:solidFill>
              <a:latin typeface="Calibri" panose="020F0502020204030204"/>
              <a:ea typeface="Calibri" panose="020F0502020204030204"/>
              <a:cs typeface="Calibri" panose="020F0502020204030204"/>
            </a:endParaRPr>
          </a:p>
          <a:p>
            <a:r>
              <a:rPr lang="en-US" sz="2000" i="1" dirty="0">
                <a:solidFill>
                  <a:srgbClr val="FFFFFF"/>
                </a:solidFill>
                <a:latin typeface="Calibri" panose="020F0502020204030204"/>
                <a:ea typeface="Calibri" panose="020F0502020204030204"/>
                <a:cs typeface="Calibri" panose="020F0502020204030204"/>
              </a:rPr>
              <a:t>That's a very thoughtful question...</a:t>
            </a:r>
            <a:endParaRPr lang="en-US" sz="2000" i="1" dirty="0">
              <a:solidFill>
                <a:srgbClr val="FFFFFF"/>
              </a:solidFill>
              <a:latin typeface="Calibri" panose="020F0502020204030204"/>
              <a:ea typeface="Calibri" panose="020F0502020204030204"/>
              <a:cs typeface="Calibri" panose="020F0502020204030204"/>
            </a:endParaRPr>
          </a:p>
          <a:p>
            <a:endParaRPr lang="en-US" sz="2000" i="1" dirty="0">
              <a:solidFill>
                <a:srgbClr val="FFFFFF"/>
              </a:solidFill>
              <a:latin typeface="Calibri" panose="020F0502020204030204"/>
              <a:ea typeface="Calibri" panose="020F0502020204030204"/>
              <a:cs typeface="Calibri" panose="020F0502020204030204"/>
            </a:endParaRPr>
          </a:p>
          <a:p>
            <a:r>
              <a:rPr lang="en-US" sz="2000" i="1" dirty="0">
                <a:solidFill>
                  <a:srgbClr val="FFFFFF"/>
                </a:solidFill>
                <a:latin typeface="Calibri" panose="020F0502020204030204"/>
                <a:ea typeface="Calibri" panose="020F0502020204030204"/>
                <a:cs typeface="Calibri" panose="020F0502020204030204"/>
              </a:rPr>
              <a:t>I appreciate you bringing that up...</a:t>
            </a:r>
            <a:endParaRPr lang="en-US" sz="2000" i="1" dirty="0">
              <a:solidFill>
                <a:srgbClr val="FFFFFF"/>
              </a:solidFill>
              <a:latin typeface="Calibri" panose="020F0502020204030204"/>
              <a:ea typeface="Calibri" panose="020F0502020204030204"/>
              <a:cs typeface="Calibri" panose="020F0502020204030204"/>
            </a:endParaRPr>
          </a:p>
        </p:txBody>
      </p:sp>
      <p:sp>
        <p:nvSpPr>
          <p:cNvPr id="4" name="TextBox 3"/>
          <p:cNvSpPr txBox="1"/>
          <p:nvPr/>
        </p:nvSpPr>
        <p:spPr>
          <a:xfrm>
            <a:off x="4603169" y="2971117"/>
            <a:ext cx="298545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400" dirty="0">
                <a:solidFill>
                  <a:srgbClr val="FFFFFF"/>
                </a:solidFill>
                <a:latin typeface="Calibri" panose="020F0502020204030204"/>
                <a:ea typeface="Calibri" panose="020F0502020204030204"/>
                <a:cs typeface="Calibri" panose="020F0502020204030204"/>
              </a:rPr>
              <a:t>Use approved </a:t>
            </a:r>
            <a:r>
              <a:rPr lang="en-US" sz="2400">
                <a:solidFill>
                  <a:srgbClr val="FFFFFF"/>
                </a:solidFill>
                <a:latin typeface="Calibri" panose="020F0502020204030204"/>
                <a:ea typeface="Calibri" panose="020F0502020204030204"/>
                <a:cs typeface="Calibri" panose="020F0502020204030204"/>
              </a:rPr>
              <a:t>messaging or</a:t>
            </a:r>
            <a:r>
              <a:rPr lang="en-US" sz="2400" dirty="0">
                <a:solidFill>
                  <a:srgbClr val="FFFFFF"/>
                </a:solidFill>
                <a:latin typeface="Calibri" panose="020F0502020204030204"/>
                <a:ea typeface="Calibri" panose="020F0502020204030204"/>
                <a:cs typeface="Calibri" panose="020F0502020204030204"/>
              </a:rPr>
              <a:t> offer to ask and get back to the questioner later in the tour.</a:t>
            </a:r>
            <a:endParaRPr lang="en-US" sz="2400" dirty="0">
              <a:solidFill>
                <a:srgbClr val="FFFFFF"/>
              </a:solidFill>
              <a:latin typeface="Calibri" panose="020F0502020204030204"/>
              <a:ea typeface="Calibri" panose="020F0502020204030204"/>
              <a:cs typeface="Calibri" panose="020F0502020204030204"/>
            </a:endParaRPr>
          </a:p>
        </p:txBody>
      </p:sp>
      <p:sp>
        <p:nvSpPr>
          <p:cNvPr id="5" name="TextBox 4"/>
          <p:cNvSpPr txBox="1"/>
          <p:nvPr/>
        </p:nvSpPr>
        <p:spPr>
          <a:xfrm>
            <a:off x="8447806" y="2971116"/>
            <a:ext cx="298545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400" dirty="0">
                <a:solidFill>
                  <a:srgbClr val="FFFFFF"/>
                </a:solidFill>
                <a:latin typeface="Calibri" panose="020F0502020204030204"/>
                <a:ea typeface="Calibri" panose="020F0502020204030204"/>
                <a:cs typeface="Calibri" panose="020F0502020204030204"/>
              </a:rPr>
              <a:t>Return confidently to the tour structure, don't allow the flow to be impacted by repeated questions.</a:t>
            </a:r>
            <a:endParaRPr lang="en-US" sz="2400" dirty="0">
              <a:solidFill>
                <a:srgbClr val="FFFFFF"/>
              </a:solidFill>
              <a:latin typeface="Calibri" panose="020F0502020204030204"/>
              <a:ea typeface="Calibri" panose="020F0502020204030204"/>
              <a:cs typeface="Calibri" panose="020F0502020204030204"/>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5069" y="1712429"/>
            <a:ext cx="4938644" cy="1292433"/>
          </a:xfrm>
        </p:spPr>
        <p:txBody>
          <a:bodyPr>
            <a:normAutofit/>
          </a:bodyPr>
          <a:lstStyle/>
          <a:p>
            <a:r>
              <a:rPr lang="en-US" sz="4800" u="sng" dirty="0">
                <a:solidFill>
                  <a:srgbClr val="2D337E"/>
                </a:solidFill>
                <a:latin typeface="Calibri" panose="020F0502020204030204"/>
                <a:ea typeface="Calibri" panose="020F0502020204030204"/>
                <a:cs typeface="Calibri" panose="020F0502020204030204"/>
              </a:rPr>
              <a:t>Breakout Rooms</a:t>
            </a:r>
            <a:endParaRPr lang="en-US" sz="4800" u="sng" dirty="0">
              <a:solidFill>
                <a:srgbClr val="2D337E"/>
              </a:solidFill>
              <a:latin typeface="Calibri" panose="020F0502020204030204"/>
              <a:ea typeface="Calibri" panose="020F0502020204030204"/>
              <a:cs typeface="Calibri" panose="020F0502020204030204"/>
            </a:endParaRPr>
          </a:p>
        </p:txBody>
      </p:sp>
      <p:pic>
        <p:nvPicPr>
          <p:cNvPr id="5" name="Picture 4"/>
          <p:cNvPicPr>
            <a:picLocks noChangeAspect="1"/>
          </p:cNvPicPr>
          <p:nvPr/>
        </p:nvPicPr>
        <p:blipFill>
          <a:blip r:embed="rId2"/>
          <a:stretch>
            <a:fillRect/>
          </a:stretch>
        </p:blipFill>
        <p:spPr>
          <a:xfrm>
            <a:off x="1227896" y="3009417"/>
            <a:ext cx="3463511" cy="2076036"/>
          </a:xfrm>
          <a:prstGeom prst="rect">
            <a:avLst/>
          </a:prstGeom>
        </p:spPr>
      </p:pic>
      <p:sp>
        <p:nvSpPr>
          <p:cNvPr id="7" name="TextBox 6"/>
          <p:cNvSpPr txBox="1"/>
          <p:nvPr/>
        </p:nvSpPr>
        <p:spPr>
          <a:xfrm>
            <a:off x="6880088" y="1993347"/>
            <a:ext cx="332408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600" u="sng" dirty="0">
                <a:solidFill>
                  <a:srgbClr val="161D6F"/>
                </a:solidFill>
                <a:latin typeface="Calibri" panose="020F0502020204030204"/>
                <a:ea typeface="Calibri" panose="020F0502020204030204"/>
                <a:cs typeface="Calibri" panose="020F0502020204030204"/>
              </a:rPr>
              <a:t>Role-Play</a:t>
            </a:r>
            <a:endParaRPr lang="en-US" dirty="0">
              <a:latin typeface="Calibri" panose="020F0502020204030204"/>
              <a:ea typeface="Calibri" panose="020F0502020204030204"/>
              <a:cs typeface="Calibri" panose="020F0502020204030204"/>
            </a:endParaRPr>
          </a:p>
        </p:txBody>
      </p:sp>
      <p:sp>
        <p:nvSpPr>
          <p:cNvPr id="8" name="TextBox 7"/>
          <p:cNvSpPr txBox="1"/>
          <p:nvPr/>
        </p:nvSpPr>
        <p:spPr>
          <a:xfrm>
            <a:off x="6405217" y="2744305"/>
            <a:ext cx="5422348"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457200" indent="-457200">
              <a:buFont typeface="Arial" panose="020B0604020202020204"/>
              <a:buChar char="•"/>
            </a:pPr>
            <a:r>
              <a:rPr lang="en-US" sz="2600" dirty="0">
                <a:solidFill>
                  <a:srgbClr val="161D6F"/>
                </a:solidFill>
                <a:latin typeface="Aptos"/>
                <a:cs typeface="Segoe UI" panose="020B0502040204020203"/>
              </a:rPr>
              <a:t>In pairs, you will be given a scenario card.</a:t>
            </a:r>
            <a:br>
              <a:rPr lang="en-US" sz="2600" dirty="0">
                <a:solidFill>
                  <a:srgbClr val="161D6F"/>
                </a:solidFill>
                <a:latin typeface="Aptos"/>
                <a:cs typeface="Segoe UI" panose="020B0502040204020203"/>
              </a:rPr>
            </a:br>
            <a:endParaRPr lang="en-US" sz="2600" dirty="0">
              <a:solidFill>
                <a:srgbClr val="161D6F"/>
              </a:solidFill>
              <a:latin typeface="Aptos"/>
              <a:cs typeface="Segoe UI" panose="020B0502040204020203"/>
            </a:endParaRPr>
          </a:p>
          <a:p>
            <a:pPr marL="457200" indent="-457200">
              <a:buFont typeface="Arial" panose="020B0604020202020204"/>
              <a:buChar char="•"/>
            </a:pPr>
            <a:r>
              <a:rPr lang="en-US" sz="2600" dirty="0">
                <a:solidFill>
                  <a:srgbClr val="161D6F"/>
                </a:solidFill>
                <a:latin typeface="Aptos"/>
                <a:cs typeface="Segoe UI" panose="020B0502040204020203"/>
              </a:rPr>
              <a:t>Use the AABB framework to help you navigate the challenging scenario.</a:t>
            </a:r>
            <a:endParaRPr lang="en-US" sz="2600" dirty="0">
              <a:solidFill>
                <a:srgbClr val="161D6F"/>
              </a:solidFill>
              <a:latin typeface="Aptos"/>
              <a:cs typeface="Segoe UI" panose="020B0502040204020203"/>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5069" y="1712429"/>
            <a:ext cx="4938644" cy="1292433"/>
          </a:xfrm>
        </p:spPr>
        <p:txBody>
          <a:bodyPr>
            <a:normAutofit/>
          </a:bodyPr>
          <a:lstStyle/>
          <a:p>
            <a:r>
              <a:rPr lang="en-US" sz="4800" u="sng" dirty="0">
                <a:solidFill>
                  <a:srgbClr val="2D337E"/>
                </a:solidFill>
                <a:latin typeface="Calibri" panose="020F0502020204030204"/>
                <a:ea typeface="Calibri" panose="020F0502020204030204"/>
                <a:cs typeface="Calibri" panose="020F0502020204030204"/>
              </a:rPr>
              <a:t>Breakout Rooms</a:t>
            </a:r>
            <a:endParaRPr lang="en-US" sz="4800" u="sng" dirty="0">
              <a:solidFill>
                <a:srgbClr val="2D337E"/>
              </a:solidFill>
              <a:latin typeface="Calibri" panose="020F0502020204030204"/>
              <a:ea typeface="Calibri" panose="020F0502020204030204"/>
              <a:cs typeface="Calibri" panose="020F0502020204030204"/>
            </a:endParaRPr>
          </a:p>
        </p:txBody>
      </p:sp>
      <p:pic>
        <p:nvPicPr>
          <p:cNvPr id="5" name="Picture 4"/>
          <p:cNvPicPr>
            <a:picLocks noChangeAspect="1"/>
          </p:cNvPicPr>
          <p:nvPr/>
        </p:nvPicPr>
        <p:blipFill>
          <a:blip r:embed="rId2"/>
          <a:stretch>
            <a:fillRect/>
          </a:stretch>
        </p:blipFill>
        <p:spPr>
          <a:xfrm>
            <a:off x="1227896" y="3009417"/>
            <a:ext cx="3463511" cy="2076036"/>
          </a:xfrm>
          <a:prstGeom prst="rect">
            <a:avLst/>
          </a:prstGeom>
        </p:spPr>
      </p:pic>
      <p:sp>
        <p:nvSpPr>
          <p:cNvPr id="7" name="TextBox 6"/>
          <p:cNvSpPr txBox="1"/>
          <p:nvPr/>
        </p:nvSpPr>
        <p:spPr>
          <a:xfrm>
            <a:off x="6394175" y="2269434"/>
            <a:ext cx="5212521"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571500" indent="-571500">
              <a:buFont typeface="Arial" panose="020B0604020202020204"/>
              <a:buChar char="•"/>
            </a:pPr>
            <a:r>
              <a:rPr lang="en-US" sz="3600" dirty="0">
                <a:solidFill>
                  <a:srgbClr val="161D6F"/>
                </a:solidFill>
                <a:latin typeface="Aptos"/>
                <a:cs typeface="Latha"/>
              </a:rPr>
              <a:t>Which scenario was the most challenging?</a:t>
            </a:r>
            <a:endParaRPr lang="en-US" sz="3600" dirty="0">
              <a:solidFill>
                <a:srgbClr val="161D6F"/>
              </a:solidFill>
              <a:latin typeface="Aptos"/>
              <a:cs typeface="Latha"/>
            </a:endParaRPr>
          </a:p>
          <a:p>
            <a:pPr marL="571500" indent="-571500">
              <a:buFont typeface="Arial" panose="020B0604020202020204"/>
              <a:buChar char="•"/>
            </a:pPr>
            <a:r>
              <a:rPr lang="en-US" sz="3600" dirty="0">
                <a:solidFill>
                  <a:srgbClr val="161D6F"/>
                </a:solidFill>
                <a:latin typeface="Aptos"/>
                <a:cs typeface="Latha"/>
              </a:rPr>
              <a:t>Did the AABB framework help you?</a:t>
            </a:r>
            <a:endParaRPr lang="en-US" sz="3600" dirty="0">
              <a:solidFill>
                <a:srgbClr val="161D6F"/>
              </a:solidFill>
              <a:latin typeface="Aptos"/>
              <a:cs typeface="Lath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6249503" y="1712429"/>
            <a:ext cx="6042992" cy="1347649"/>
          </a:xfrm>
        </p:spPr>
        <p:txBody>
          <a:bodyPr/>
          <a:lstStyle/>
          <a:p>
            <a:r>
              <a:rPr lang="en-US" u="sng" dirty="0">
                <a:solidFill>
                  <a:srgbClr val="2D337E"/>
                </a:solidFill>
                <a:latin typeface="Calibri" panose="020F0502020204030204"/>
                <a:ea typeface="Calibri" panose="020F0502020204030204"/>
                <a:cs typeface="Calibri" panose="020F0502020204030204"/>
              </a:rPr>
              <a:t>Topic 4</a:t>
            </a:r>
            <a:endParaRPr lang="en-US" u="sng" dirty="0">
              <a:solidFill>
                <a:srgbClr val="2D337E"/>
              </a:solidFill>
              <a:latin typeface="Calibri" panose="020F0502020204030204"/>
              <a:ea typeface="Calibri" panose="020F0502020204030204"/>
              <a:cs typeface="Calibri" panose="020F0502020204030204"/>
            </a:endParaRPr>
          </a:p>
        </p:txBody>
      </p:sp>
      <p:sp>
        <p:nvSpPr>
          <p:cNvPr id="8" name="Title 1"/>
          <p:cNvSpPr txBox="1"/>
          <p:nvPr/>
        </p:nvSpPr>
        <p:spPr>
          <a:xfrm>
            <a:off x="6247294" y="2913960"/>
            <a:ext cx="3304211" cy="13476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2D337E"/>
                </a:solidFill>
                <a:latin typeface="Aptos"/>
                <a:cs typeface="Latha"/>
              </a:rPr>
              <a:t>BEHAVIOUR MANAGEMENT STRATEGIES</a:t>
            </a:r>
            <a:endParaRPr lang="en-US" dirty="0">
              <a:latin typeface="Apto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14" name="Rectangle 13"/>
          <p:cNvSpPr>
            <a:spLocks noGrp="1" noRot="1" noChangeAspect="1" noMove="1" noResize="1" noEditPoints="1" noAdjustHandles="1" noChangeArrowheads="1" noChangeShapeType="1" noTextEdit="1"/>
          </p:cNvSpPr>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1"/>
          <p:cNvSpPr txBox="1"/>
          <p:nvPr/>
        </p:nvSpPr>
        <p:spPr>
          <a:xfrm>
            <a:off x="248168" y="1991360"/>
            <a:ext cx="11715704" cy="834529"/>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u="sng" dirty="0">
                <a:solidFill>
                  <a:srgbClr val="161D6F"/>
                </a:solidFill>
                <a:latin typeface="Calibri" panose="020F0502020204030204"/>
                <a:ea typeface="Calibri" panose="020F0502020204030204"/>
                <a:cs typeface="Calibri" panose="020F0502020204030204"/>
              </a:rPr>
              <a:t>Setting Expectations Early.</a:t>
            </a:r>
            <a:endParaRPr lang="en-US" sz="4000" u="sng">
              <a:solidFill>
                <a:srgbClr val="161D6F"/>
              </a:solidFill>
              <a:latin typeface="Calibri" panose="020F0502020204030204"/>
              <a:ea typeface="Calibri" panose="020F0502020204030204"/>
              <a:cs typeface="Calibri" panose="020F0502020204030204"/>
            </a:endParaRPr>
          </a:p>
        </p:txBody>
      </p:sp>
      <p:sp>
        <p:nvSpPr>
          <p:cNvPr id="6" name="Subtitle 2"/>
          <p:cNvSpPr txBox="1"/>
          <p:nvPr/>
        </p:nvSpPr>
        <p:spPr>
          <a:xfrm>
            <a:off x="248169" y="2976285"/>
            <a:ext cx="10796821" cy="2656414"/>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solidFill>
                  <a:srgbClr val="161D6F"/>
                </a:solidFill>
                <a:latin typeface="Aptos"/>
                <a:cs typeface="Tunga"/>
              </a:rPr>
              <a:t>Use a brief, friendly introduction.</a:t>
            </a:r>
            <a:endParaRPr lang="en-US" sz="3000" dirty="0">
              <a:solidFill>
                <a:srgbClr val="161D6F"/>
              </a:solidFill>
              <a:latin typeface="Aptos"/>
              <a:cs typeface="Tunga"/>
            </a:endParaRPr>
          </a:p>
          <a:p>
            <a:r>
              <a:rPr lang="en-US" sz="3000" dirty="0">
                <a:solidFill>
                  <a:srgbClr val="161D6F"/>
                </a:solidFill>
                <a:latin typeface="Aptos"/>
                <a:cs typeface="Tunga"/>
              </a:rPr>
              <a:t>Think about your positioning.</a:t>
            </a:r>
            <a:endParaRPr lang="en-US" sz="3000" dirty="0">
              <a:solidFill>
                <a:srgbClr val="161D6F"/>
              </a:solidFill>
              <a:latin typeface="Aptos"/>
              <a:cs typeface="Tunga"/>
            </a:endParaRPr>
          </a:p>
          <a:p>
            <a:r>
              <a:rPr lang="en-US" sz="3000" dirty="0">
                <a:solidFill>
                  <a:srgbClr val="161D6F"/>
                </a:solidFill>
                <a:latin typeface="Aptos"/>
                <a:cs typeface="Tunga"/>
              </a:rPr>
              <a:t>Outline what visitors can/can't do.</a:t>
            </a:r>
            <a:endParaRPr lang="en-US" sz="3000" dirty="0">
              <a:solidFill>
                <a:srgbClr val="161D6F"/>
              </a:solidFill>
              <a:latin typeface="Aptos"/>
              <a:cs typeface="Tunga"/>
            </a:endParaRPr>
          </a:p>
          <a:p>
            <a:r>
              <a:rPr lang="en-US" sz="3000" dirty="0">
                <a:solidFill>
                  <a:srgbClr val="161D6F"/>
                </a:solidFill>
                <a:latin typeface="Aptos"/>
                <a:cs typeface="Tunga"/>
              </a:rPr>
              <a:t>Demonstrate confidence with your posture.</a:t>
            </a:r>
            <a:endParaRPr lang="en-US" sz="3000" dirty="0">
              <a:solidFill>
                <a:srgbClr val="161D6F"/>
              </a:solidFill>
              <a:latin typeface="Aptos"/>
              <a:cs typeface="Tunga"/>
            </a:endParaRPr>
          </a:p>
          <a:p>
            <a:endParaRPr lang="en-US" sz="3000" dirty="0">
              <a:solidFill>
                <a:srgbClr val="161D6F"/>
              </a:solidFill>
              <a:latin typeface="Tunga"/>
              <a:cs typeface="Tunga"/>
            </a:endParaRPr>
          </a:p>
          <a:p>
            <a:endParaRPr lang="en-US" sz="3000" dirty="0">
              <a:solidFill>
                <a:srgbClr val="161D6F"/>
              </a:solidFill>
              <a:latin typeface="Tunga"/>
              <a:cs typeface="Tung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12" name="Title 1"/>
          <p:cNvSpPr txBox="1"/>
          <p:nvPr/>
        </p:nvSpPr>
        <p:spPr>
          <a:xfrm>
            <a:off x="1243061" y="715923"/>
            <a:ext cx="6083804" cy="109714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29357A"/>
                </a:solidFill>
                <a:latin typeface="Calibri" panose="020F0502020204030204"/>
                <a:ea typeface="Calibri" panose="020F0502020204030204"/>
                <a:cs typeface="Calibri" panose="020F0502020204030204"/>
              </a:rPr>
              <a:t>Posture</a:t>
            </a:r>
            <a:endParaRPr lang="en-US" b="1" dirty="0">
              <a:solidFill>
                <a:srgbClr val="29357A"/>
              </a:solidFill>
              <a:latin typeface="Calibri" panose="020F0502020204030204"/>
              <a:ea typeface="Calibri" panose="020F0502020204030204"/>
              <a:cs typeface="Calibri" panose="020F0502020204030204"/>
            </a:endParaRPr>
          </a:p>
        </p:txBody>
      </p:sp>
      <p:sp>
        <p:nvSpPr>
          <p:cNvPr id="3" name="TextBox 2"/>
          <p:cNvSpPr txBox="1"/>
          <p:nvPr/>
        </p:nvSpPr>
        <p:spPr>
          <a:xfrm>
            <a:off x="1239469" y="2000492"/>
            <a:ext cx="5212521"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571500" indent="-571500">
              <a:buFont typeface="Arial" panose="020B0604020202020204"/>
              <a:buChar char="•"/>
            </a:pPr>
            <a:r>
              <a:rPr lang="en-US" sz="3200" dirty="0">
                <a:solidFill>
                  <a:srgbClr val="161D6F"/>
                </a:solidFill>
                <a:latin typeface="Aptos"/>
                <a:cs typeface="Tunga"/>
              </a:rPr>
              <a:t>Hands in pockets</a:t>
            </a:r>
            <a:endParaRPr lang="en-US" sz="3200" dirty="0">
              <a:solidFill>
                <a:srgbClr val="161D6F"/>
              </a:solidFill>
              <a:latin typeface="Aptos"/>
              <a:cs typeface="Tunga"/>
            </a:endParaRPr>
          </a:p>
          <a:p>
            <a:pPr marL="571500" indent="-571500">
              <a:buFont typeface="Arial" panose="020B0604020202020204"/>
              <a:buChar char="•"/>
            </a:pPr>
            <a:r>
              <a:rPr lang="en-US" sz="3200" dirty="0">
                <a:solidFill>
                  <a:srgbClr val="161D6F"/>
                </a:solidFill>
                <a:latin typeface="Aptos"/>
                <a:cs typeface="Tunga"/>
              </a:rPr>
              <a:t>Standing up straight</a:t>
            </a:r>
            <a:endParaRPr lang="en-US" sz="3200" dirty="0">
              <a:solidFill>
                <a:srgbClr val="161D6F"/>
              </a:solidFill>
              <a:latin typeface="Aptos"/>
              <a:cs typeface="Tunga"/>
            </a:endParaRPr>
          </a:p>
          <a:p>
            <a:pPr marL="571500" indent="-571500">
              <a:buFont typeface="Arial" panose="020B0604020202020204"/>
              <a:buChar char="•"/>
            </a:pPr>
            <a:r>
              <a:rPr lang="en-US" sz="3200" dirty="0">
                <a:solidFill>
                  <a:srgbClr val="161D6F"/>
                </a:solidFill>
                <a:latin typeface="Aptos"/>
                <a:cs typeface="Tunga"/>
              </a:rPr>
              <a:t>Fast movements</a:t>
            </a:r>
            <a:endParaRPr lang="en-US" sz="3200" dirty="0">
              <a:solidFill>
                <a:srgbClr val="161D6F"/>
              </a:solidFill>
              <a:latin typeface="Aptos"/>
              <a:cs typeface="Tunga"/>
            </a:endParaRPr>
          </a:p>
          <a:p>
            <a:pPr marL="571500" indent="-571500">
              <a:buFont typeface="Arial" panose="020B0604020202020204"/>
              <a:buChar char="•"/>
            </a:pPr>
            <a:r>
              <a:rPr lang="en-US" sz="3200" dirty="0">
                <a:solidFill>
                  <a:srgbClr val="161D6F"/>
                </a:solidFill>
                <a:latin typeface="Aptos"/>
                <a:cs typeface="Tunga"/>
              </a:rPr>
              <a:t>Making eye contact</a:t>
            </a:r>
            <a:endParaRPr lang="en-US" sz="3200" dirty="0">
              <a:solidFill>
                <a:srgbClr val="161D6F"/>
              </a:solidFill>
              <a:latin typeface="Aptos"/>
              <a:cs typeface="Tunga"/>
            </a:endParaRPr>
          </a:p>
          <a:p>
            <a:pPr marL="571500" indent="-571500">
              <a:buFont typeface="Arial" panose="020B0604020202020204"/>
              <a:buChar char="•"/>
            </a:pPr>
            <a:r>
              <a:rPr lang="en-US" sz="3200" dirty="0">
                <a:solidFill>
                  <a:srgbClr val="161D6F"/>
                </a:solidFill>
                <a:latin typeface="Aptos"/>
                <a:cs typeface="Tunga"/>
              </a:rPr>
              <a:t>Speaking quickly</a:t>
            </a:r>
            <a:endParaRPr lang="en-US" sz="3200" dirty="0">
              <a:solidFill>
                <a:srgbClr val="161D6F"/>
              </a:solidFill>
              <a:latin typeface="Aptos"/>
              <a:cs typeface="Tunga"/>
            </a:endParaRPr>
          </a:p>
        </p:txBody>
      </p:sp>
      <p:pic>
        <p:nvPicPr>
          <p:cNvPr id="5" name="Picture 4" descr="A red x in a circle&#10;&#10;AI-generated content may be incorrect."/>
          <p:cNvPicPr>
            <a:picLocks noChangeAspect="1"/>
          </p:cNvPicPr>
          <p:nvPr/>
        </p:nvPicPr>
        <p:blipFill>
          <a:blip r:embed="rId2"/>
          <a:stretch>
            <a:fillRect/>
          </a:stretch>
        </p:blipFill>
        <p:spPr>
          <a:xfrm>
            <a:off x="5086840" y="2000725"/>
            <a:ext cx="524639" cy="505691"/>
          </a:xfrm>
          <a:prstGeom prst="rect">
            <a:avLst/>
          </a:prstGeom>
        </p:spPr>
      </p:pic>
      <p:pic>
        <p:nvPicPr>
          <p:cNvPr id="6" name="Picture 5" descr="A red x in a circle&#10;&#10;AI-generated content may be incorrect."/>
          <p:cNvPicPr>
            <a:picLocks noChangeAspect="1"/>
          </p:cNvPicPr>
          <p:nvPr/>
        </p:nvPicPr>
        <p:blipFill>
          <a:blip r:embed="rId2"/>
          <a:stretch>
            <a:fillRect/>
          </a:stretch>
        </p:blipFill>
        <p:spPr>
          <a:xfrm>
            <a:off x="5086306" y="3028108"/>
            <a:ext cx="524639" cy="505691"/>
          </a:xfrm>
          <a:prstGeom prst="rect">
            <a:avLst/>
          </a:prstGeom>
        </p:spPr>
      </p:pic>
      <p:pic>
        <p:nvPicPr>
          <p:cNvPr id="7" name="Picture 6" descr="A red x in a circle&#10;&#10;AI-generated content may be incorrect."/>
          <p:cNvPicPr>
            <a:picLocks noChangeAspect="1"/>
          </p:cNvPicPr>
          <p:nvPr/>
        </p:nvPicPr>
        <p:blipFill>
          <a:blip r:embed="rId2"/>
          <a:stretch>
            <a:fillRect/>
          </a:stretch>
        </p:blipFill>
        <p:spPr>
          <a:xfrm>
            <a:off x="5086306" y="4062251"/>
            <a:ext cx="524639" cy="505691"/>
          </a:xfrm>
          <a:prstGeom prst="rect">
            <a:avLst/>
          </a:prstGeom>
        </p:spPr>
      </p:pic>
      <p:pic>
        <p:nvPicPr>
          <p:cNvPr id="11" name="Picture 10" descr="A green check mark in a circle&#10;&#10;AI-generated content may be incorrect."/>
          <p:cNvPicPr>
            <a:picLocks noChangeAspect="1"/>
          </p:cNvPicPr>
          <p:nvPr/>
        </p:nvPicPr>
        <p:blipFill>
          <a:blip r:embed="rId3"/>
          <a:stretch>
            <a:fillRect/>
          </a:stretch>
        </p:blipFill>
        <p:spPr>
          <a:xfrm>
            <a:off x="5603721" y="2576470"/>
            <a:ext cx="492227" cy="447303"/>
          </a:xfrm>
          <a:prstGeom prst="rect">
            <a:avLst/>
          </a:prstGeom>
        </p:spPr>
      </p:pic>
      <p:pic>
        <p:nvPicPr>
          <p:cNvPr id="19" name="Picture 18" descr="A green check mark in a circle&#10;&#10;AI-generated content may be incorrect."/>
          <p:cNvPicPr>
            <a:picLocks noChangeAspect="1"/>
          </p:cNvPicPr>
          <p:nvPr/>
        </p:nvPicPr>
        <p:blipFill>
          <a:blip r:embed="rId3"/>
          <a:stretch>
            <a:fillRect/>
          </a:stretch>
        </p:blipFill>
        <p:spPr>
          <a:xfrm>
            <a:off x="5603721" y="3533060"/>
            <a:ext cx="492227" cy="4473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grpSp>
        <p:nvGrpSpPr>
          <p:cNvPr id="16" name="Group 15"/>
          <p:cNvGrpSpPr/>
          <p:nvPr/>
        </p:nvGrpSpPr>
        <p:grpSpPr>
          <a:xfrm>
            <a:off x="280147" y="131184"/>
            <a:ext cx="11717343" cy="3163926"/>
            <a:chOff x="280147" y="131184"/>
            <a:chExt cx="11717343" cy="3163926"/>
          </a:xfrm>
        </p:grpSpPr>
        <p:grpSp>
          <p:nvGrpSpPr>
            <p:cNvPr id="12" name="Group 11"/>
            <p:cNvGrpSpPr/>
            <p:nvPr/>
          </p:nvGrpSpPr>
          <p:grpSpPr>
            <a:xfrm>
              <a:off x="280147" y="131184"/>
              <a:ext cx="11717343" cy="3163926"/>
              <a:chOff x="280147" y="131184"/>
              <a:chExt cx="11717343" cy="3163926"/>
            </a:xfrm>
          </p:grpSpPr>
          <p:pic>
            <p:nvPicPr>
              <p:cNvPr id="5" name="Picture 4"/>
              <p:cNvPicPr>
                <a:picLocks noChangeAspect="1"/>
              </p:cNvPicPr>
              <p:nvPr/>
            </p:nvPicPr>
            <p:blipFill>
              <a:blip r:embed="rId2"/>
              <a:stretch>
                <a:fillRect/>
              </a:stretch>
            </p:blipFill>
            <p:spPr>
              <a:xfrm>
                <a:off x="280147" y="133889"/>
                <a:ext cx="11631706" cy="3161221"/>
              </a:xfrm>
              <a:prstGeom prst="rect">
                <a:avLst/>
              </a:prstGeom>
            </p:spPr>
          </p:pic>
          <p:sp>
            <p:nvSpPr>
              <p:cNvPr id="8" name="Title 1"/>
              <p:cNvSpPr txBox="1"/>
              <p:nvPr/>
            </p:nvSpPr>
            <p:spPr>
              <a:xfrm>
                <a:off x="281786" y="131184"/>
                <a:ext cx="11715704" cy="834529"/>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u="sng" dirty="0">
                    <a:solidFill>
                      <a:srgbClr val="161D6F"/>
                    </a:solidFill>
                    <a:latin typeface="Calibri" panose="020F0502020204030204"/>
                    <a:ea typeface="Calibri" panose="020F0502020204030204"/>
                    <a:cs typeface="Calibri" panose="020F0502020204030204"/>
                  </a:rPr>
                  <a:t>Calm Boundary-Setting</a:t>
                </a:r>
                <a:endParaRPr lang="en-US" dirty="0">
                  <a:latin typeface="Calibri" panose="020F0502020204030204"/>
                  <a:ea typeface="Calibri" panose="020F0502020204030204"/>
                  <a:cs typeface="Calibri" panose="020F0502020204030204"/>
                </a:endParaRPr>
              </a:p>
            </p:txBody>
          </p:sp>
          <p:sp>
            <p:nvSpPr>
              <p:cNvPr id="10" name="TextBox 9"/>
              <p:cNvSpPr txBox="1"/>
              <p:nvPr/>
            </p:nvSpPr>
            <p:spPr>
              <a:xfrm>
                <a:off x="280147" y="1255059"/>
                <a:ext cx="60960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571500" indent="-571500">
                  <a:buFont typeface="Arial,Sans-Serif"/>
                  <a:buChar char="•"/>
                </a:pPr>
                <a:r>
                  <a:rPr lang="en-US" sz="3600" dirty="0">
                    <a:solidFill>
                      <a:srgbClr val="161D6F"/>
                    </a:solidFill>
                    <a:latin typeface="Aptos"/>
                    <a:cs typeface="Arial" panose="020B0604020202020204"/>
                  </a:rPr>
                  <a:t>Friendly but firm</a:t>
                </a:r>
                <a:endParaRPr lang="en-US" sz="3600" dirty="0">
                  <a:solidFill>
                    <a:srgbClr val="161D6F"/>
                  </a:solidFill>
                  <a:latin typeface="Aptos"/>
                  <a:cs typeface="Arial" panose="020B0604020202020204"/>
                </a:endParaRPr>
              </a:p>
              <a:p>
                <a:pPr marL="571500" indent="-571500">
                  <a:buFont typeface="Arial,Sans-Serif"/>
                  <a:buChar char="•"/>
                </a:pPr>
                <a:r>
                  <a:rPr lang="en-US" sz="3600" dirty="0">
                    <a:solidFill>
                      <a:srgbClr val="161D6F"/>
                    </a:solidFill>
                    <a:latin typeface="Aptos"/>
                    <a:cs typeface="Arial" panose="020B0604020202020204"/>
                  </a:rPr>
                  <a:t>Be proactive &amp; consistent</a:t>
                </a:r>
                <a:endParaRPr lang="en-US" sz="3600" dirty="0">
                  <a:solidFill>
                    <a:srgbClr val="161D6F"/>
                  </a:solidFill>
                  <a:latin typeface="Aptos"/>
                  <a:cs typeface="Arial" panose="020B0604020202020204"/>
                </a:endParaRPr>
              </a:p>
            </p:txBody>
          </p:sp>
        </p:grpSp>
        <p:pic>
          <p:nvPicPr>
            <p:cNvPr id="14" name="Picture 13" descr="A black and white circle with a black and white circle with a black background&#10;&#10;AI-generated content may be incorrect."/>
            <p:cNvPicPr>
              <a:picLocks noChangeAspect="1"/>
            </p:cNvPicPr>
            <p:nvPr/>
          </p:nvPicPr>
          <p:blipFill>
            <a:blip r:embed="rId3"/>
            <a:stretch>
              <a:fillRect/>
            </a:stretch>
          </p:blipFill>
          <p:spPr>
            <a:xfrm>
              <a:off x="7620002" y="593911"/>
              <a:ext cx="2241177" cy="2241177"/>
            </a:xfrm>
            <a:prstGeom prst="rect">
              <a:avLst/>
            </a:prstGeom>
          </p:spPr>
        </p:pic>
      </p:grpSp>
      <p:grpSp>
        <p:nvGrpSpPr>
          <p:cNvPr id="17" name="Group 16"/>
          <p:cNvGrpSpPr/>
          <p:nvPr/>
        </p:nvGrpSpPr>
        <p:grpSpPr>
          <a:xfrm>
            <a:off x="280146" y="3546648"/>
            <a:ext cx="11717344" cy="3161221"/>
            <a:chOff x="280146" y="3546648"/>
            <a:chExt cx="11717344" cy="3161221"/>
          </a:xfrm>
        </p:grpSpPr>
        <p:grpSp>
          <p:nvGrpSpPr>
            <p:cNvPr id="13" name="Group 12"/>
            <p:cNvGrpSpPr/>
            <p:nvPr/>
          </p:nvGrpSpPr>
          <p:grpSpPr>
            <a:xfrm>
              <a:off x="280146" y="3546648"/>
              <a:ext cx="11717344" cy="3161221"/>
              <a:chOff x="280146" y="3546648"/>
              <a:chExt cx="11717344" cy="3161221"/>
            </a:xfrm>
          </p:grpSpPr>
          <p:pic>
            <p:nvPicPr>
              <p:cNvPr id="6" name="Picture 5"/>
              <p:cNvPicPr>
                <a:picLocks noChangeAspect="1"/>
              </p:cNvPicPr>
              <p:nvPr/>
            </p:nvPicPr>
            <p:blipFill>
              <a:blip r:embed="rId2"/>
              <a:stretch>
                <a:fillRect/>
              </a:stretch>
            </p:blipFill>
            <p:spPr>
              <a:xfrm>
                <a:off x="280146" y="3546648"/>
                <a:ext cx="11631706" cy="3161221"/>
              </a:xfrm>
              <a:prstGeom prst="rect">
                <a:avLst/>
              </a:prstGeom>
            </p:spPr>
          </p:pic>
          <p:sp>
            <p:nvSpPr>
              <p:cNvPr id="9" name="Title 1"/>
              <p:cNvSpPr txBox="1"/>
              <p:nvPr/>
            </p:nvSpPr>
            <p:spPr>
              <a:xfrm>
                <a:off x="281786" y="3548978"/>
                <a:ext cx="11715704" cy="834529"/>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u="sng" dirty="0">
                    <a:solidFill>
                      <a:srgbClr val="161D6F"/>
                    </a:solidFill>
                    <a:latin typeface="Calibri" panose="020F0502020204030204"/>
                    <a:ea typeface="Calibri" panose="020F0502020204030204"/>
                    <a:cs typeface="Calibri" panose="020F0502020204030204"/>
                  </a:rPr>
                  <a:t>De-Escalation</a:t>
                </a:r>
                <a:endParaRPr lang="en-US" sz="4000" u="sng" dirty="0">
                  <a:solidFill>
                    <a:srgbClr val="161D6F"/>
                  </a:solidFill>
                  <a:latin typeface="Calibri" panose="020F0502020204030204"/>
                  <a:ea typeface="Calibri" panose="020F0502020204030204"/>
                  <a:cs typeface="Calibri" panose="020F0502020204030204"/>
                </a:endParaRPr>
              </a:p>
            </p:txBody>
          </p:sp>
          <p:sp>
            <p:nvSpPr>
              <p:cNvPr id="11" name="TextBox 10"/>
              <p:cNvSpPr txBox="1"/>
              <p:nvPr/>
            </p:nvSpPr>
            <p:spPr>
              <a:xfrm>
                <a:off x="280146" y="4381499"/>
                <a:ext cx="971550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marL="571500" indent="-571500">
                  <a:buFont typeface="Arial,Sans-Serif"/>
                  <a:buChar char="•"/>
                </a:pPr>
                <a:r>
                  <a:rPr lang="en-US" sz="3600">
                    <a:solidFill>
                      <a:srgbClr val="161D6F"/>
                    </a:solidFill>
                    <a:latin typeface="Aptos"/>
                    <a:cs typeface="Arial" panose="020B0604020202020204"/>
                  </a:rPr>
                  <a:t>Lower your voice – don't raise it!</a:t>
                </a:r>
                <a:endParaRPr lang="en-US" sz="3600">
                  <a:solidFill>
                    <a:srgbClr val="161D6F"/>
                  </a:solidFill>
                  <a:latin typeface="Aptos"/>
                  <a:cs typeface="Arial" panose="020B0604020202020204"/>
                </a:endParaRPr>
              </a:p>
              <a:p>
                <a:pPr marL="571500" indent="-571500">
                  <a:buFont typeface="Arial,Sans-Serif"/>
                  <a:buChar char="•"/>
                </a:pPr>
                <a:r>
                  <a:rPr lang="en-US" sz="3600">
                    <a:solidFill>
                      <a:srgbClr val="161D6F"/>
                    </a:solidFill>
                    <a:latin typeface="Aptos"/>
                    <a:cs typeface="Arial" panose="020B0604020202020204"/>
                  </a:rPr>
                  <a:t>Acknowledge frustration</a:t>
                </a:r>
                <a:endParaRPr lang="en-US" sz="3600">
                  <a:solidFill>
                    <a:srgbClr val="161D6F"/>
                  </a:solidFill>
                  <a:latin typeface="Aptos"/>
                  <a:cs typeface="Arial" panose="020B0604020202020204"/>
                </a:endParaRPr>
              </a:p>
              <a:p>
                <a:pPr marL="571500" indent="-571500">
                  <a:buFont typeface="Arial,Sans-Serif"/>
                  <a:buChar char="•"/>
                </a:pPr>
                <a:r>
                  <a:rPr lang="en-US" sz="3600">
                    <a:solidFill>
                      <a:srgbClr val="161D6F"/>
                    </a:solidFill>
                    <a:latin typeface="Aptos"/>
                    <a:cs typeface="Arial" panose="020B0604020202020204"/>
                  </a:rPr>
                  <a:t>Look for win/win solutions</a:t>
                </a:r>
                <a:endParaRPr lang="en-US" sz="3600" dirty="0">
                  <a:solidFill>
                    <a:srgbClr val="161D6F"/>
                  </a:solidFill>
                  <a:latin typeface="Aptos"/>
                  <a:cs typeface="Arial" panose="020B0604020202020204"/>
                </a:endParaRPr>
              </a:p>
            </p:txBody>
          </p:sp>
        </p:grpSp>
        <p:pic>
          <p:nvPicPr>
            <p:cNvPr id="15" name="Picture 14" descr="A black and white circle with arrows and words&#10;&#10;AI-generated content may be incorrect."/>
            <p:cNvPicPr>
              <a:picLocks noChangeAspect="1"/>
            </p:cNvPicPr>
            <p:nvPr/>
          </p:nvPicPr>
          <p:blipFill>
            <a:blip r:embed="rId4"/>
            <a:stretch>
              <a:fillRect/>
            </a:stretch>
          </p:blipFill>
          <p:spPr>
            <a:xfrm>
              <a:off x="7620000" y="3933265"/>
              <a:ext cx="2375647" cy="2386853"/>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2105245" y="3105653"/>
            <a:ext cx="799547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pPr algn="ctr"/>
            <a:r>
              <a:rPr lang="en-US" sz="4400" b="1" i="1" dirty="0">
                <a:solidFill>
                  <a:srgbClr val="161D6F"/>
                </a:solidFill>
                <a:latin typeface="Aptos"/>
                <a:cs typeface="Arial" panose="020B0604020202020204"/>
              </a:rPr>
              <a:t>Knowledge Check</a:t>
            </a:r>
            <a:endParaRPr lang="en-US" sz="4400" b="1" i="1" dirty="0">
              <a:solidFill>
                <a:srgbClr val="161D6F"/>
              </a:solidFill>
              <a:latin typeface="Aptos"/>
              <a:cs typeface="Arial" panose="020B0604020202020204"/>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11" name="Picture 10" descr="A blue and green gradient&#10;&#10;AI-generated content may be incorrect."/>
          <p:cNvPicPr>
            <a:picLocks noChangeAspect="1"/>
          </p:cNvPicPr>
          <p:nvPr/>
        </p:nvPicPr>
        <p:blipFill>
          <a:blip r:embed="rId2"/>
          <a:stretch>
            <a:fillRect/>
          </a:stretch>
        </p:blipFill>
        <p:spPr>
          <a:xfrm>
            <a:off x="582704" y="5838264"/>
            <a:ext cx="461123" cy="461123"/>
          </a:xfrm>
          <a:prstGeom prst="rect">
            <a:avLst/>
          </a:prstGeom>
        </p:spPr>
      </p:pic>
      <p:sp>
        <p:nvSpPr>
          <p:cNvPr id="15" name="Title 1"/>
          <p:cNvSpPr txBox="1"/>
          <p:nvPr/>
        </p:nvSpPr>
        <p:spPr>
          <a:xfrm>
            <a:off x="152506" y="2751978"/>
            <a:ext cx="4424402" cy="13479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161D6F"/>
                </a:solidFill>
                <a:latin typeface="Calibri" panose="020F0502020204030204"/>
                <a:ea typeface="Calibri" panose="020F0502020204030204"/>
                <a:cs typeface="Calibri" panose="020F0502020204030204"/>
              </a:rPr>
              <a:t>Which of these is NOT a core sanctuary message?</a:t>
            </a:r>
            <a:endParaRPr lang="en-US" sz="3200" b="1" dirty="0">
              <a:solidFill>
                <a:srgbClr val="161D6F"/>
              </a:solidFill>
              <a:latin typeface="Calibri" panose="020F0502020204030204"/>
              <a:ea typeface="Calibri" panose="020F0502020204030204"/>
              <a:cs typeface="Calibri" panose="020F0502020204030204"/>
            </a:endParaRPr>
          </a:p>
        </p:txBody>
      </p:sp>
      <p:sp>
        <p:nvSpPr>
          <p:cNvPr id="16" name="TextBox 15"/>
          <p:cNvSpPr txBox="1"/>
          <p:nvPr/>
        </p:nvSpPr>
        <p:spPr>
          <a:xfrm>
            <a:off x="5894294" y="728382"/>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000" dirty="0">
                <a:solidFill>
                  <a:srgbClr val="161D6F"/>
                </a:solidFill>
                <a:latin typeface="Aptos"/>
              </a:rPr>
              <a:t>A: SOARS</a:t>
            </a:r>
            <a:endParaRPr lang="en-US" dirty="0">
              <a:latin typeface="Aptos"/>
            </a:endParaRPr>
          </a:p>
          <a:p>
            <a:pPr algn="ctr"/>
            <a:endParaRPr lang="en-US"/>
          </a:p>
        </p:txBody>
      </p:sp>
      <p:sp>
        <p:nvSpPr>
          <p:cNvPr id="17" name="TextBox 16"/>
          <p:cNvSpPr txBox="1"/>
          <p:nvPr/>
        </p:nvSpPr>
        <p:spPr>
          <a:xfrm>
            <a:off x="5894294" y="2342029"/>
            <a:ext cx="609600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000" dirty="0">
                <a:solidFill>
                  <a:srgbClr val="161D6F"/>
                </a:solidFill>
                <a:latin typeface="Aptos"/>
              </a:rPr>
              <a:t>B</a:t>
            </a:r>
            <a:r>
              <a:rPr lang="en-US" sz="3000" baseline="0" dirty="0">
                <a:solidFill>
                  <a:srgbClr val="161D6F"/>
                </a:solidFill>
                <a:latin typeface="Aptos"/>
              </a:rPr>
              <a:t>:</a:t>
            </a:r>
            <a:r>
              <a:rPr lang="en-US" sz="3000" dirty="0">
                <a:solidFill>
                  <a:srgbClr val="161D6F"/>
                </a:solidFill>
                <a:latin typeface="Aptos"/>
              </a:rPr>
              <a:t> How donations are used </a:t>
            </a:r>
            <a:endParaRPr lang="en-US" dirty="0">
              <a:latin typeface="Aptos"/>
            </a:endParaRPr>
          </a:p>
        </p:txBody>
      </p:sp>
      <p:sp>
        <p:nvSpPr>
          <p:cNvPr id="18" name="TextBox 17"/>
          <p:cNvSpPr txBox="1"/>
          <p:nvPr/>
        </p:nvSpPr>
        <p:spPr>
          <a:xfrm>
            <a:off x="5894294" y="3978088"/>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000" dirty="0">
                <a:solidFill>
                  <a:srgbClr val="161D6F"/>
                </a:solidFill>
                <a:latin typeface="Aptos"/>
              </a:rPr>
              <a:t>C</a:t>
            </a:r>
            <a:r>
              <a:rPr lang="en-US" sz="3000" baseline="0" dirty="0">
                <a:solidFill>
                  <a:srgbClr val="161D6F"/>
                </a:solidFill>
                <a:latin typeface="Aptos"/>
              </a:rPr>
              <a:t>: </a:t>
            </a:r>
            <a:r>
              <a:rPr lang="en-US" sz="3000" dirty="0">
                <a:solidFill>
                  <a:srgbClr val="161D6F"/>
                </a:solidFill>
                <a:latin typeface="Aptos"/>
              </a:rPr>
              <a:t>Key species</a:t>
            </a:r>
            <a:endParaRPr lang="en-US" dirty="0">
              <a:latin typeface="Aptos"/>
            </a:endParaRPr>
          </a:p>
          <a:p>
            <a:pPr algn="ctr"/>
            <a:endParaRPr lang="en-US"/>
          </a:p>
        </p:txBody>
      </p:sp>
      <p:sp>
        <p:nvSpPr>
          <p:cNvPr id="19" name="TextBox 18"/>
          <p:cNvSpPr txBox="1"/>
          <p:nvPr/>
        </p:nvSpPr>
        <p:spPr>
          <a:xfrm>
            <a:off x="5894294" y="5647765"/>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000" dirty="0">
                <a:solidFill>
                  <a:srgbClr val="161D6F"/>
                </a:solidFill>
                <a:latin typeface="Aptos"/>
              </a:rPr>
              <a:t>D</a:t>
            </a:r>
            <a:r>
              <a:rPr lang="en-US" sz="3000" baseline="0" dirty="0">
                <a:solidFill>
                  <a:srgbClr val="161D6F"/>
                </a:solidFill>
                <a:latin typeface="Aptos"/>
              </a:rPr>
              <a:t>: </a:t>
            </a:r>
            <a:r>
              <a:rPr lang="en-US" sz="3000" dirty="0">
                <a:solidFill>
                  <a:srgbClr val="161D6F"/>
                </a:solidFill>
                <a:latin typeface="Aptos"/>
              </a:rPr>
              <a:t>How visitors can volunteer</a:t>
            </a:r>
            <a:endParaRPr lang="en-US" dirty="0">
              <a:latin typeface="Aptos"/>
            </a:endParaRPr>
          </a:p>
          <a:p>
            <a:pPr algn="ct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4" name="Picture 3" descr="A blue and green circle&#10;&#10;AI-generated content may be incorrect."/>
          <p:cNvPicPr>
            <a:picLocks noChangeAspect="1"/>
          </p:cNvPicPr>
          <p:nvPr/>
        </p:nvPicPr>
        <p:blipFill>
          <a:blip r:embed="rId2"/>
          <a:stretch>
            <a:fillRect/>
          </a:stretch>
        </p:blipFill>
        <p:spPr>
          <a:xfrm>
            <a:off x="616324" y="5849470"/>
            <a:ext cx="350567" cy="705971"/>
          </a:xfrm>
          <a:prstGeom prst="rect">
            <a:avLst/>
          </a:prstGeom>
        </p:spPr>
      </p:pic>
      <p:sp>
        <p:nvSpPr>
          <p:cNvPr id="6" name="Title 1"/>
          <p:cNvSpPr txBox="1"/>
          <p:nvPr/>
        </p:nvSpPr>
        <p:spPr>
          <a:xfrm>
            <a:off x="318247" y="2758701"/>
            <a:ext cx="4509068" cy="13479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solidFill>
                  <a:srgbClr val="161D6F"/>
                </a:solidFill>
                <a:latin typeface="Calibri" panose="020F0502020204030204"/>
                <a:ea typeface="Calibri" panose="020F0502020204030204"/>
                <a:cs typeface="Calibri" panose="020F0502020204030204"/>
              </a:rPr>
              <a:t>What does the "Hook-Core-Close" framework start with (Choose all which apply)?</a:t>
            </a:r>
            <a:endParaRPr lang="en-US" sz="3000">
              <a:latin typeface="Calibri" panose="020F0502020204030204"/>
              <a:ea typeface="Calibri" panose="020F0502020204030204"/>
              <a:cs typeface="Calibri" panose="020F0502020204030204"/>
            </a:endParaRPr>
          </a:p>
        </p:txBody>
      </p:sp>
      <p:sp>
        <p:nvSpPr>
          <p:cNvPr id="11" name="TextBox 10"/>
          <p:cNvSpPr txBox="1"/>
          <p:nvPr/>
        </p:nvSpPr>
        <p:spPr>
          <a:xfrm>
            <a:off x="5894294" y="728382"/>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000" dirty="0">
                <a:solidFill>
                  <a:srgbClr val="161D6F"/>
                </a:solidFill>
                <a:latin typeface="Aptos"/>
              </a:rPr>
              <a:t>A: A question</a:t>
            </a:r>
            <a:endParaRPr lang="en-US" dirty="0">
              <a:latin typeface="Aptos"/>
            </a:endParaRPr>
          </a:p>
          <a:p>
            <a:pPr algn="ctr"/>
            <a:endParaRPr lang="en-US"/>
          </a:p>
        </p:txBody>
      </p:sp>
      <p:sp>
        <p:nvSpPr>
          <p:cNvPr id="13" name="TextBox 12"/>
          <p:cNvSpPr txBox="1"/>
          <p:nvPr/>
        </p:nvSpPr>
        <p:spPr>
          <a:xfrm>
            <a:off x="5894294" y="2342029"/>
            <a:ext cx="609600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000">
                <a:solidFill>
                  <a:srgbClr val="161D6F"/>
                </a:solidFill>
                <a:latin typeface="Aptos"/>
              </a:rPr>
              <a:t>B: The key message</a:t>
            </a:r>
            <a:endParaRPr lang="en-US" sz="3000">
              <a:solidFill>
                <a:srgbClr val="161D6F"/>
              </a:solidFill>
              <a:latin typeface="Aptos"/>
            </a:endParaRPr>
          </a:p>
        </p:txBody>
      </p:sp>
      <p:sp>
        <p:nvSpPr>
          <p:cNvPr id="15" name="TextBox 14"/>
          <p:cNvSpPr txBox="1"/>
          <p:nvPr/>
        </p:nvSpPr>
        <p:spPr>
          <a:xfrm>
            <a:off x="5894294" y="3978088"/>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000">
                <a:solidFill>
                  <a:srgbClr val="161D6F"/>
                </a:solidFill>
                <a:latin typeface="Aptos"/>
              </a:rPr>
              <a:t>C: Important detail</a:t>
            </a:r>
            <a:endParaRPr lang="en-US" sz="3000">
              <a:solidFill>
                <a:srgbClr val="161D6F"/>
              </a:solidFill>
              <a:latin typeface="Aptos"/>
            </a:endParaRPr>
          </a:p>
          <a:p>
            <a:pPr algn="ctr"/>
            <a:endParaRPr lang="en-US"/>
          </a:p>
        </p:txBody>
      </p:sp>
      <p:sp>
        <p:nvSpPr>
          <p:cNvPr id="17" name="TextBox 16"/>
          <p:cNvSpPr txBox="1"/>
          <p:nvPr/>
        </p:nvSpPr>
        <p:spPr>
          <a:xfrm>
            <a:off x="5894294" y="5647765"/>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000">
                <a:solidFill>
                  <a:srgbClr val="161D6F"/>
                </a:solidFill>
                <a:latin typeface="Aptos"/>
              </a:rPr>
              <a:t>D: An interesting fact</a:t>
            </a:r>
            <a:endParaRPr lang="en-US" sz="3000">
              <a:solidFill>
                <a:srgbClr val="161D6F"/>
              </a:solidFill>
              <a:latin typeface="Aptos"/>
            </a:endParaRPr>
          </a:p>
          <a:p>
            <a:pPr algn="ct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3935" y="2751978"/>
            <a:ext cx="4206688" cy="1347974"/>
          </a:xfrm>
        </p:spPr>
        <p:txBody>
          <a:bodyPr>
            <a:noAutofit/>
          </a:bodyPr>
          <a:lstStyle/>
          <a:p>
            <a:r>
              <a:rPr lang="en-US" sz="3200" b="1" dirty="0">
                <a:solidFill>
                  <a:srgbClr val="161D6F"/>
                </a:solidFill>
                <a:latin typeface="Calibri" panose="020F0502020204030204"/>
                <a:ea typeface="Calibri" panose="020F0502020204030204"/>
                <a:cs typeface="Calibri" panose="020F0502020204030204"/>
              </a:rPr>
              <a:t>What is the first step when a visitor asks a tricky question?</a:t>
            </a:r>
            <a:endParaRPr lang="en-US" dirty="0">
              <a:latin typeface="Calibri" panose="020F0502020204030204"/>
              <a:ea typeface="Calibri" panose="020F0502020204030204"/>
              <a:cs typeface="Calibri" panose="020F0502020204030204"/>
            </a:endParaRPr>
          </a:p>
        </p:txBody>
      </p:sp>
      <p:pic>
        <p:nvPicPr>
          <p:cNvPr id="4" name="Picture 3" descr="A blue and green circle with a black background&#10;&#10;AI-generated content may be incorrect."/>
          <p:cNvPicPr>
            <a:picLocks noChangeAspect="1"/>
          </p:cNvPicPr>
          <p:nvPr/>
        </p:nvPicPr>
        <p:blipFill>
          <a:blip r:embed="rId2"/>
          <a:stretch>
            <a:fillRect/>
          </a:stretch>
        </p:blipFill>
        <p:spPr>
          <a:xfrm>
            <a:off x="336176" y="5905499"/>
            <a:ext cx="683560" cy="638736"/>
          </a:xfrm>
          <a:prstGeom prst="rect">
            <a:avLst/>
          </a:prstGeom>
        </p:spPr>
      </p:pic>
      <p:sp>
        <p:nvSpPr>
          <p:cNvPr id="7" name="TextBox 6"/>
          <p:cNvSpPr txBox="1"/>
          <p:nvPr/>
        </p:nvSpPr>
        <p:spPr>
          <a:xfrm>
            <a:off x="5894294" y="728382"/>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800" dirty="0">
                <a:solidFill>
                  <a:srgbClr val="161D6F"/>
                </a:solidFill>
                <a:latin typeface="Aptos"/>
              </a:rPr>
              <a:t>A: Answer quickly and move on</a:t>
            </a:r>
            <a:endParaRPr lang="en-US" sz="2800">
              <a:latin typeface="Aptos"/>
            </a:endParaRPr>
          </a:p>
          <a:p>
            <a:pPr algn="ctr"/>
            <a:endParaRPr lang="en-US"/>
          </a:p>
        </p:txBody>
      </p:sp>
      <p:sp>
        <p:nvSpPr>
          <p:cNvPr id="9" name="TextBox 8"/>
          <p:cNvSpPr txBox="1"/>
          <p:nvPr/>
        </p:nvSpPr>
        <p:spPr>
          <a:xfrm>
            <a:off x="5894294" y="2342029"/>
            <a:ext cx="609600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000">
                <a:solidFill>
                  <a:srgbClr val="161D6F"/>
                </a:solidFill>
                <a:latin typeface="Aptos"/>
              </a:rPr>
              <a:t>B: Acknowledge the question</a:t>
            </a:r>
            <a:endParaRPr lang="en-US" sz="3000">
              <a:solidFill>
                <a:srgbClr val="161D6F"/>
              </a:solidFill>
              <a:latin typeface="Aptos"/>
            </a:endParaRPr>
          </a:p>
        </p:txBody>
      </p:sp>
      <p:sp>
        <p:nvSpPr>
          <p:cNvPr id="11" name="TextBox 10"/>
          <p:cNvSpPr txBox="1"/>
          <p:nvPr/>
        </p:nvSpPr>
        <p:spPr>
          <a:xfrm>
            <a:off x="5894294" y="3978088"/>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3000" dirty="0">
                <a:solidFill>
                  <a:srgbClr val="161D6F"/>
                </a:solidFill>
                <a:latin typeface="Aptos"/>
              </a:rPr>
              <a:t>C: Get a supervisor to help</a:t>
            </a:r>
            <a:endParaRPr lang="en-US" dirty="0">
              <a:latin typeface="Aptos"/>
            </a:endParaRPr>
          </a:p>
          <a:p>
            <a:pPr algn="ctr"/>
            <a:endParaRPr lang="en-US"/>
          </a:p>
        </p:txBody>
      </p:sp>
      <p:sp>
        <p:nvSpPr>
          <p:cNvPr id="13" name="TextBox 12"/>
          <p:cNvSpPr txBox="1"/>
          <p:nvPr/>
        </p:nvSpPr>
        <p:spPr>
          <a:xfrm>
            <a:off x="5894294" y="5390030"/>
            <a:ext cx="5502089"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600" dirty="0">
                <a:solidFill>
                  <a:srgbClr val="161D6F"/>
                </a:solidFill>
                <a:latin typeface="Aptos"/>
              </a:rPr>
              <a:t>D: Tell them you only accept questions at the end of the tour </a:t>
            </a:r>
            <a:endParaRPr lang="en-US" sz="2600" dirty="0">
              <a:solidFill>
                <a:srgbClr val="161D6F"/>
              </a:solidFill>
              <a:latin typeface="Apto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32" y="2751978"/>
            <a:ext cx="4496973" cy="1347974"/>
          </a:xfrm>
        </p:spPr>
        <p:txBody>
          <a:bodyPr>
            <a:noAutofit/>
          </a:bodyPr>
          <a:lstStyle/>
          <a:p>
            <a:r>
              <a:rPr lang="en-US" sz="3200" b="1" dirty="0">
                <a:solidFill>
                  <a:srgbClr val="161D6F"/>
                </a:solidFill>
                <a:latin typeface="Calibri" panose="020F0502020204030204"/>
                <a:ea typeface="Calibri" panose="020F0502020204030204"/>
                <a:cs typeface="Calibri" panose="020F0502020204030204"/>
              </a:rPr>
              <a:t>When is the best time to set visitor expectations?</a:t>
            </a:r>
            <a:endParaRPr lang="en-US">
              <a:latin typeface="Calibri" panose="020F0502020204030204"/>
              <a:ea typeface="Calibri" panose="020F0502020204030204"/>
              <a:cs typeface="Calibri" panose="020F0502020204030204"/>
            </a:endParaRPr>
          </a:p>
        </p:txBody>
      </p:sp>
      <p:pic>
        <p:nvPicPr>
          <p:cNvPr id="4" name="Picture 3"/>
          <p:cNvPicPr>
            <a:picLocks noChangeAspect="1"/>
          </p:cNvPicPr>
          <p:nvPr/>
        </p:nvPicPr>
        <p:blipFill>
          <a:blip r:embed="rId2"/>
          <a:stretch>
            <a:fillRect/>
          </a:stretch>
        </p:blipFill>
        <p:spPr>
          <a:xfrm>
            <a:off x="336176" y="5871883"/>
            <a:ext cx="661147" cy="661147"/>
          </a:xfrm>
          <a:prstGeom prst="rect">
            <a:avLst/>
          </a:prstGeom>
        </p:spPr>
      </p:pic>
      <p:sp>
        <p:nvSpPr>
          <p:cNvPr id="7" name="TextBox 6"/>
          <p:cNvSpPr txBox="1"/>
          <p:nvPr/>
        </p:nvSpPr>
        <p:spPr>
          <a:xfrm>
            <a:off x="5894294" y="614901"/>
            <a:ext cx="5154706"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600" dirty="0">
                <a:solidFill>
                  <a:srgbClr val="161D6F"/>
                </a:solidFill>
                <a:latin typeface="Aptos"/>
              </a:rPr>
              <a:t>A: Before the tour date in the preparatory correspondence.</a:t>
            </a:r>
            <a:endParaRPr lang="en-US" sz="2600">
              <a:latin typeface="Aptos"/>
            </a:endParaRPr>
          </a:p>
        </p:txBody>
      </p:sp>
      <p:sp>
        <p:nvSpPr>
          <p:cNvPr id="9" name="TextBox 8"/>
          <p:cNvSpPr txBox="1"/>
          <p:nvPr/>
        </p:nvSpPr>
        <p:spPr>
          <a:xfrm>
            <a:off x="5894294" y="2129117"/>
            <a:ext cx="3996410"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600" dirty="0">
                <a:solidFill>
                  <a:srgbClr val="161D6F"/>
                </a:solidFill>
                <a:latin typeface="Aptos"/>
              </a:rPr>
              <a:t>B: As issues arise so as</a:t>
            </a:r>
            <a:r>
              <a:rPr lang="en-US" sz="2600" dirty="0">
                <a:solidFill>
                  <a:srgbClr val="161D6F"/>
                </a:solidFill>
                <a:latin typeface="Tunga"/>
              </a:rPr>
              <a:t> </a:t>
            </a:r>
            <a:r>
              <a:rPr lang="en-US" sz="2600" dirty="0">
                <a:solidFill>
                  <a:srgbClr val="161D6F"/>
                </a:solidFill>
                <a:latin typeface="Aptos"/>
              </a:rPr>
              <a:t>not to waste time.</a:t>
            </a:r>
            <a:endParaRPr lang="en-US" sz="2600" dirty="0">
              <a:solidFill>
                <a:srgbClr val="161D6F"/>
              </a:solidFill>
              <a:latin typeface="Aptos"/>
            </a:endParaRPr>
          </a:p>
        </p:txBody>
      </p:sp>
      <p:sp>
        <p:nvSpPr>
          <p:cNvPr id="11" name="TextBox 10"/>
          <p:cNvSpPr txBox="1"/>
          <p:nvPr/>
        </p:nvSpPr>
        <p:spPr>
          <a:xfrm>
            <a:off x="5894294" y="3978088"/>
            <a:ext cx="609600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600" dirty="0">
                <a:solidFill>
                  <a:srgbClr val="161D6F"/>
                </a:solidFill>
                <a:latin typeface="Aptos"/>
              </a:rPr>
              <a:t>C: During the tour introduction.</a:t>
            </a:r>
            <a:endParaRPr lang="en-US" sz="2600" dirty="0">
              <a:solidFill>
                <a:srgbClr val="161D6F"/>
              </a:solidFill>
              <a:latin typeface="Aptos"/>
            </a:endParaRPr>
          </a:p>
          <a:p>
            <a:pPr algn="ctr"/>
            <a:endParaRPr lang="en-US"/>
          </a:p>
        </p:txBody>
      </p:sp>
      <p:sp>
        <p:nvSpPr>
          <p:cNvPr id="13" name="TextBox 12"/>
          <p:cNvSpPr txBox="1"/>
          <p:nvPr/>
        </p:nvSpPr>
        <p:spPr>
          <a:xfrm>
            <a:off x="5894294" y="5434853"/>
            <a:ext cx="4953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spAutoFit/>
          </a:bodyPr>
          <a:lstStyle/>
          <a:p>
            <a:r>
              <a:rPr lang="en-US" sz="2400" dirty="0">
                <a:solidFill>
                  <a:srgbClr val="161D6F"/>
                </a:solidFill>
                <a:latin typeface="Aptos"/>
              </a:rPr>
              <a:t>D: There are no set expectations as every tour is different.</a:t>
            </a:r>
            <a:endParaRPr lang="en-US" sz="2400" dirty="0">
              <a:solidFill>
                <a:srgbClr val="161D6F"/>
              </a:solidFill>
              <a:latin typeface="Apto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21" name="Picture 20" descr="A blue and green gradient&#10;&#10;AI-generated content may be incorrect."/>
          <p:cNvPicPr>
            <a:picLocks noChangeAspect="1"/>
          </p:cNvPicPr>
          <p:nvPr/>
        </p:nvPicPr>
        <p:blipFill>
          <a:blip r:embed="rId2"/>
          <a:stretch>
            <a:fillRect/>
          </a:stretch>
        </p:blipFill>
        <p:spPr>
          <a:xfrm rot="120000">
            <a:off x="3440721" y="1183041"/>
            <a:ext cx="5321009" cy="4493559"/>
          </a:xfrm>
          <a:prstGeom prst="rect">
            <a:avLst/>
          </a:prstGeom>
        </p:spPr>
      </p:pic>
      <p:sp>
        <p:nvSpPr>
          <p:cNvPr id="3" name="Title 1"/>
          <p:cNvSpPr txBox="1"/>
          <p:nvPr/>
        </p:nvSpPr>
        <p:spPr>
          <a:xfrm>
            <a:off x="4033326" y="2880794"/>
            <a:ext cx="4145187" cy="1097149"/>
          </a:xfrm>
          <a:prstGeom prst="rect">
            <a:avLst/>
          </a:prstGeom>
        </p:spPr>
        <p:txBody>
          <a:bodyPr vert="horz" lIns="91440" tIns="45720" rIns="91440" bIns="45720" rtlCol="0" anchor="b">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solidFill>
                  <a:schemeClr val="bg1"/>
                </a:solidFill>
                <a:latin typeface="Calibri" panose="020F0502020204030204"/>
                <a:ea typeface="Calibri" panose="020F0502020204030204"/>
                <a:cs typeface="Calibri" panose="020F0502020204030204"/>
              </a:rPr>
              <a:t>What is one thing you will utilise from today's session in future tours?</a:t>
            </a:r>
            <a:endParaRPr lang="en-US" sz="5400" b="1" dirty="0">
              <a:solidFill>
                <a:schemeClr val="bg1"/>
              </a:solidFill>
              <a:latin typeface="Calibri" panose="020F0502020204030204"/>
              <a:ea typeface="Calibri" panose="020F0502020204030204"/>
              <a:cs typeface="Calibri" panose="020F0502020204030204"/>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2461" y="2761560"/>
            <a:ext cx="2902962" cy="1325563"/>
          </a:xfrm>
        </p:spPr>
        <p:txBody>
          <a:bodyPr/>
          <a:lstStyle/>
          <a:p>
            <a:r>
              <a:rPr lang="en-US" b="1" dirty="0">
                <a:solidFill>
                  <a:schemeClr val="bg1"/>
                </a:solidFill>
                <a:latin typeface="Calibri" panose="020F0502020204030204"/>
                <a:ea typeface="Calibri" panose="020F0502020204030204"/>
                <a:cs typeface="Calibri" panose="020F0502020204030204"/>
              </a:rPr>
              <a:t>Questions?</a:t>
            </a:r>
            <a:endParaRPr lang="en-US" b="1" dirty="0">
              <a:solidFill>
                <a:schemeClr val="bg1"/>
              </a:solidFill>
              <a:latin typeface="Calibri" panose="020F0502020204030204"/>
              <a:ea typeface="Calibri" panose="020F0502020204030204"/>
              <a:cs typeface="Calibri" panose="020F0502020204030204"/>
            </a:endParaRPr>
          </a:p>
        </p:txBody>
      </p:sp>
      <p:sp>
        <p:nvSpPr>
          <p:cNvPr id="5" name="TextBox 4"/>
          <p:cNvSpPr txBox="1"/>
          <p:nvPr/>
        </p:nvSpPr>
        <p:spPr>
          <a:xfrm>
            <a:off x="4362174" y="2579178"/>
            <a:ext cx="6096000" cy="1692771"/>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t" anchorCtr="0" forceAA="0" compatLnSpc="1">
            <a:spAutoFit/>
          </a:bodyPr>
          <a:lstStyle/>
          <a:p>
            <a:br>
              <a:rPr lang="en-US" sz="2600" b="1" dirty="0">
                <a:solidFill>
                  <a:srgbClr val="161D6F"/>
                </a:solidFill>
                <a:latin typeface="Aptos"/>
                <a:cs typeface="Segoe UI" panose="020B0502040204020203"/>
              </a:rPr>
            </a:br>
            <a:r>
              <a:rPr lang="en-US" sz="2600" b="1" dirty="0">
                <a:solidFill>
                  <a:srgbClr val="161D6F"/>
                </a:solidFill>
                <a:latin typeface="Aptos"/>
                <a:cs typeface="Segoe UI" panose="020B0502040204020203"/>
              </a:rPr>
              <a:t>Please add any questions you have about today's session in the chat!</a:t>
            </a:r>
            <a:br>
              <a:rPr lang="en-US" sz="2600" b="1" dirty="0">
                <a:solidFill>
                  <a:srgbClr val="161D6F"/>
                </a:solidFill>
                <a:latin typeface="Aptos"/>
                <a:cs typeface="Segoe UI" panose="020B0502040204020203"/>
              </a:rPr>
            </a:br>
            <a:endParaRPr lang="en-US" sz="2600" b="1" dirty="0">
              <a:solidFill>
                <a:srgbClr val="161D6F"/>
              </a:solidFill>
              <a:latin typeface="Aptos"/>
              <a:cs typeface="Segoe UI" panose="020B0502040204020203"/>
            </a:endParaRPr>
          </a:p>
        </p:txBody>
      </p:sp>
      <p:pic>
        <p:nvPicPr>
          <p:cNvPr id="7" name="Picture 6" descr="A black background with white squares&#10;&#10;AI-generated content may be incorrect."/>
          <p:cNvPicPr>
            <a:picLocks noChangeAspect="1"/>
          </p:cNvPicPr>
          <p:nvPr/>
        </p:nvPicPr>
        <p:blipFill>
          <a:blip r:embed="rId2"/>
          <a:stretch>
            <a:fillRect/>
          </a:stretch>
        </p:blipFill>
        <p:spPr>
          <a:xfrm>
            <a:off x="2047961" y="2274956"/>
            <a:ext cx="1304340" cy="97182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2461" y="2737370"/>
            <a:ext cx="3036010" cy="1361848"/>
          </a:xfrm>
        </p:spPr>
        <p:txBody>
          <a:bodyPr/>
          <a:lstStyle/>
          <a:p>
            <a:r>
              <a:rPr lang="en-US" b="1" dirty="0">
                <a:solidFill>
                  <a:schemeClr val="bg1"/>
                </a:solidFill>
                <a:latin typeface="Calibri" panose="020F0502020204030204"/>
                <a:ea typeface="Calibri" panose="020F0502020204030204"/>
                <a:cs typeface="Calibri" panose="020F0502020204030204"/>
              </a:rPr>
              <a:t>Next Steps</a:t>
            </a:r>
            <a:endParaRPr lang="en-US" dirty="0">
              <a:solidFill>
                <a:schemeClr val="bg1"/>
              </a:solidFill>
              <a:latin typeface="Calibri" panose="020F0502020204030204"/>
              <a:ea typeface="Calibri" panose="020F0502020204030204"/>
              <a:cs typeface="Calibri" panose="020F0502020204030204"/>
            </a:endParaRPr>
          </a:p>
        </p:txBody>
      </p:sp>
      <p:sp>
        <p:nvSpPr>
          <p:cNvPr id="5" name="TextBox 4"/>
          <p:cNvSpPr txBox="1"/>
          <p:nvPr/>
        </p:nvSpPr>
        <p:spPr>
          <a:xfrm>
            <a:off x="4373218" y="2733260"/>
            <a:ext cx="6316869" cy="1384995"/>
          </a:xfrm>
          <a:prstGeom prst="rect">
            <a:avLst/>
          </a:prstGeom>
          <a:noFill/>
          <a:ln w="28575">
            <a:noFill/>
          </a:ln>
        </p:spPr>
        <p:txBody>
          <a:bodyPr rot="0" spcFirstLastPara="0" vertOverflow="overflow" horzOverflow="overflow" vert="horz" wrap="square" lIns="91440" tIns="45720" rIns="91440" bIns="45720" numCol="1" spcCol="0" rtlCol="0" fromWordArt="0" anchor="t" anchorCtr="0" forceAA="0" compatLnSpc="1">
            <a:spAutoFit/>
          </a:bodyPr>
          <a:lstStyle/>
          <a:p>
            <a:pPr marL="457200" indent="-457200">
              <a:buFont typeface="Arial" panose="020B0604020202020204"/>
              <a:buChar char="•"/>
            </a:pPr>
            <a:r>
              <a:rPr lang="en-US" sz="2800" b="1" dirty="0">
                <a:solidFill>
                  <a:srgbClr val="161D6F"/>
                </a:solidFill>
                <a:latin typeface="Aptos"/>
                <a:cs typeface="Tunga"/>
              </a:rPr>
              <a:t>Review the session key content</a:t>
            </a:r>
            <a:endParaRPr lang="en-US" sz="2800" b="1" dirty="0">
              <a:solidFill>
                <a:srgbClr val="161D6F"/>
              </a:solidFill>
              <a:latin typeface="Aptos"/>
              <a:cs typeface="Tunga"/>
            </a:endParaRPr>
          </a:p>
          <a:p>
            <a:pPr marL="457200" indent="-457200">
              <a:buFont typeface="Arial" panose="020B0604020202020204"/>
              <a:buChar char="•"/>
            </a:pPr>
            <a:r>
              <a:rPr lang="en-US" sz="2800" b="1" dirty="0">
                <a:solidFill>
                  <a:srgbClr val="161D6F"/>
                </a:solidFill>
                <a:latin typeface="Aptos"/>
                <a:cs typeface="Tunga"/>
              </a:rPr>
              <a:t>Create your own 'hook'</a:t>
            </a:r>
            <a:endParaRPr lang="en-US" sz="2800" b="1" dirty="0">
              <a:solidFill>
                <a:srgbClr val="161D6F"/>
              </a:solidFill>
              <a:latin typeface="Aptos"/>
              <a:cs typeface="Tunga"/>
            </a:endParaRPr>
          </a:p>
          <a:p>
            <a:pPr marL="457200" indent="-457200">
              <a:buFont typeface="Arial" panose="020B0604020202020204"/>
              <a:buChar char="•"/>
            </a:pPr>
            <a:r>
              <a:rPr lang="en-US" sz="2800" b="1" dirty="0">
                <a:solidFill>
                  <a:srgbClr val="161D6F"/>
                </a:solidFill>
                <a:latin typeface="Aptos"/>
                <a:cs typeface="Tunga"/>
              </a:rPr>
              <a:t>Shadow a more experienced guide</a:t>
            </a:r>
            <a:endParaRPr lang="en-US" sz="2800" b="1" dirty="0">
              <a:solidFill>
                <a:srgbClr val="161D6F"/>
              </a:solidFill>
              <a:latin typeface="Aptos"/>
              <a:cs typeface="Tung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2633" y="2750516"/>
            <a:ext cx="6042992" cy="1347649"/>
          </a:xfrm>
        </p:spPr>
        <p:txBody>
          <a:bodyPr/>
          <a:lstStyle/>
          <a:p>
            <a:r>
              <a:rPr lang="en-US" u="sng" dirty="0">
                <a:solidFill>
                  <a:srgbClr val="2D337E"/>
                </a:solidFill>
                <a:latin typeface="Calibri" panose="020F0502020204030204"/>
                <a:ea typeface="Calibri" panose="020F0502020204030204"/>
                <a:cs typeface="Calibri" panose="020F0502020204030204"/>
              </a:rPr>
              <a:t>Thank-you!</a:t>
            </a:r>
            <a:endParaRPr lang="en-US" u="sng">
              <a:solidFill>
                <a:srgbClr val="2D337E"/>
              </a:solidFill>
              <a:latin typeface="Calibri" panose="020F0502020204030204"/>
              <a:ea typeface="Calibri" panose="020F0502020204030204"/>
              <a:cs typeface="Calibri" panose="020F0502020204030204"/>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6017</Words>
  <Application>WPS Presentation</Application>
  <PresentationFormat>Widescreen</PresentationFormat>
  <Paragraphs>325</Paragraphs>
  <Slides>35</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35</vt:i4>
      </vt:variant>
    </vt:vector>
  </HeadingPairs>
  <TitlesOfParts>
    <vt:vector size="52" baseType="lpstr">
      <vt:lpstr>Arial</vt:lpstr>
      <vt:lpstr>SimSun</vt:lpstr>
      <vt:lpstr>Wingdings</vt:lpstr>
      <vt:lpstr>Calibri</vt:lpstr>
      <vt:lpstr>Aptos</vt:lpstr>
      <vt:lpstr>Segoe UI</vt:lpstr>
      <vt:lpstr>Tunga</vt:lpstr>
      <vt:lpstr>Latha</vt:lpstr>
      <vt:lpstr>Arial</vt:lpstr>
      <vt:lpstr>Microsoft YaHei</vt:lpstr>
      <vt:lpstr>Arial Unicode MS</vt:lpstr>
      <vt:lpstr>Aptos Display</vt:lpstr>
      <vt:lpstr>Segoe UI Variable Display</vt:lpstr>
      <vt:lpstr>Segoe UI</vt:lpstr>
      <vt:lpstr>Arial,Sans-Serif</vt:lpstr>
      <vt:lpstr>Gobold</vt:lpstr>
      <vt:lpstr>office theme</vt:lpstr>
      <vt:lpstr>Confidently Engaging Visitors at the Sanctuary</vt:lpstr>
      <vt:lpstr>PowerPoint 演示文稿</vt:lpstr>
      <vt:lpstr>PowerPoint 演示文稿</vt:lpstr>
      <vt:lpstr>PowerPoint 演示文稿</vt:lpstr>
      <vt:lpstr>PowerPoint 演示文稿</vt:lpstr>
      <vt:lpstr>"Have you ever spoken to a large group in an official capacity?"</vt:lpstr>
      <vt:lpstr>DELIVERING SANCTUARY MESSAGES CLEARLY AND CONSISTENTLY</vt:lpstr>
      <vt:lpstr>Why Consistency Matters</vt:lpstr>
      <vt:lpstr>Core Sanctuary Messages</vt:lpstr>
      <vt:lpstr>PowerPoint 演示文稿</vt:lpstr>
      <vt:lpstr>PowerPoint 演示文稿</vt:lpstr>
      <vt:lpstr>PowerPoint 演示文稿</vt:lpstr>
      <vt:lpstr>PowerPoint 演示文稿</vt:lpstr>
      <vt:lpstr>PowerPoint 演示文稿</vt:lpstr>
      <vt:lpstr>PowerPoint 演示文稿</vt:lpstr>
      <vt:lpstr>Breakout Rooms</vt:lpstr>
      <vt:lpstr>Breakout Rooms</vt:lpstr>
      <vt:lpstr>Topic 3</vt:lpstr>
      <vt:lpstr>PowerPoint 演示文稿</vt:lpstr>
      <vt:lpstr>Answering Difficult Questions: AABB Framework</vt:lpstr>
      <vt:lpstr>Breakout Rooms</vt:lpstr>
      <vt:lpstr>Breakout Rooms</vt:lpstr>
      <vt:lpstr>Topic 4</vt:lpstr>
      <vt:lpstr>PowerPoint 演示文稿</vt:lpstr>
      <vt:lpstr>PowerPoint 演示文稿</vt:lpstr>
      <vt:lpstr>PowerPoint 演示文稿</vt:lpstr>
      <vt:lpstr>PowerPoint 演示文稿</vt:lpstr>
      <vt:lpstr>PowerPoint 演示文稿</vt:lpstr>
      <vt:lpstr>PowerPoint 演示文稿</vt:lpstr>
      <vt:lpstr>What is the first step when a visitor asks a tricky question?</vt:lpstr>
      <vt:lpstr>When is the best time to set visitor expectations?</vt:lpstr>
      <vt:lpstr>PowerPoint 演示文稿</vt:lpstr>
      <vt:lpstr>Questions?</vt:lpstr>
      <vt:lpstr>Next Steps</vt:lpstr>
      <vt:lpstr>Thank-you!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house</cp:lastModifiedBy>
  <cp:revision>1676</cp:revision>
  <dcterms:created xsi:type="dcterms:W3CDTF">2026-03-20T12:40:00Z</dcterms:created>
  <dcterms:modified xsi:type="dcterms:W3CDTF">2026-09-09T09:10:47Z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778C3CC5DBBF44EEBA4F94C467F18010_13</vt:lpwstr>
  </property>
  <property fmtid="{D5CDD505-2E9C-101B-9397-08002B2CF9AE}" pid="3" name="KSOProductBuildVer">
    <vt:lpwstr>1033-12.1.0.28032</vt:lpwstr>
  </property>
</Properties>
</file>