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58" r:id="rId5"/>
    <p:sldId id="263" r:id="rId6"/>
    <p:sldId id="259" r:id="rId7"/>
    <p:sldId id="265" r:id="rId8"/>
    <p:sldId id="260" r:id="rId9"/>
    <p:sldId id="261" r:id="rId10"/>
    <p:sldId id="268" r:id="rId11"/>
    <p:sldId id="270" r:id="rId12"/>
    <p:sldId id="271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7" r:id="rId27"/>
    <p:sldId id="292" r:id="rId28"/>
    <p:sldId id="288" r:id="rId29"/>
    <p:sldId id="289" r:id="rId30"/>
    <p:sldId id="290" r:id="rId31"/>
    <p:sldId id="291" r:id="rId32"/>
    <p:sldId id="286" r:id="rId33"/>
    <p:sldId id="293" r:id="rId34"/>
    <p:sldId id="294" r:id="rId35"/>
    <p:sldId id="295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1D6F"/>
    <a:srgbClr val="5FAF8D"/>
    <a:srgbClr val="2D337E"/>
    <a:srgbClr val="D5EBF5"/>
    <a:srgbClr val="CBE6F2"/>
    <a:srgbClr val="57A0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E87323-AE67-4436-845B-A7441D4281C3}" v="7" dt="2026-04-09T15:26:23.550"/>
    <p1510:client id="{F9C84DE0-3AC1-4395-9807-7D89C9AE3130}" v="22" dt="2026-04-10T09:57:49.4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 up of a bird&#10;&#10;AI-generated content may be incorrect.">
            <a:extLst>
              <a:ext uri="{FF2B5EF4-FFF2-40B4-BE49-F238E27FC236}">
                <a16:creationId xmlns:a16="http://schemas.microsoft.com/office/drawing/2014/main" id="{60966FD7-0E6E-2D1E-2FB7-1DF237EF45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689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09697" y="743447"/>
            <a:ext cx="5754175" cy="3142940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000" u="sng">
                <a:solidFill>
                  <a:srgbClr val="161D6F"/>
                </a:solidFill>
                <a:latin typeface="Latha"/>
                <a:cs typeface="Latha"/>
              </a:rPr>
              <a:t>Confidently Engaging Visitors at the Sanctuary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09698" y="3900852"/>
            <a:ext cx="5978293" cy="2807612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>
                <a:solidFill>
                  <a:srgbClr val="161D6F"/>
                </a:solidFill>
                <a:latin typeface="Tunga"/>
                <a:cs typeface="Tunga"/>
              </a:rPr>
              <a:t>Volunteer Training — Hawk's Rest Bird Sanctuary</a:t>
            </a:r>
            <a:endParaRPr lang="en-US" dirty="0">
              <a:solidFill>
                <a:srgbClr val="161D6F"/>
              </a:solidFill>
              <a:latin typeface="Tunga"/>
              <a:cs typeface="Tunga"/>
            </a:endParaRPr>
          </a:p>
          <a:p>
            <a:pPr algn="l"/>
            <a:endParaRPr lang="en-US" dirty="0">
              <a:solidFill>
                <a:srgbClr val="161D6F"/>
              </a:solidFill>
              <a:latin typeface="Tunga"/>
              <a:cs typeface="Tunga"/>
            </a:endParaRPr>
          </a:p>
          <a:p>
            <a:pPr algn="r"/>
            <a:endParaRPr lang="en-US" dirty="0">
              <a:solidFill>
                <a:srgbClr val="161D6F"/>
              </a:solidFill>
              <a:latin typeface="Tunga"/>
              <a:cs typeface="Tunga"/>
            </a:endParaRPr>
          </a:p>
          <a:p>
            <a:pPr algn="r"/>
            <a:r>
              <a:rPr lang="en-US">
                <a:solidFill>
                  <a:srgbClr val="161D6F"/>
                </a:solidFill>
                <a:latin typeface="Tunga"/>
                <a:cs typeface="Tunga"/>
              </a:rPr>
              <a:t>24th April 2026</a:t>
            </a:r>
            <a:endParaRPr lang="en-US" dirty="0">
              <a:solidFill>
                <a:srgbClr val="161D6F"/>
              </a:solidFill>
              <a:latin typeface="Tunga"/>
              <a:cs typeface="Tunga"/>
            </a:endParaRPr>
          </a:p>
          <a:p>
            <a:pPr algn="r"/>
            <a:r>
              <a:rPr lang="en-US" dirty="0">
                <a:solidFill>
                  <a:srgbClr val="161D6F"/>
                </a:solidFill>
                <a:latin typeface="Tunga"/>
                <a:cs typeface="Tunga"/>
              </a:rPr>
              <a:t>Training facilitator: </a:t>
            </a:r>
            <a:r>
              <a:rPr lang="en-US" i="1" dirty="0">
                <a:solidFill>
                  <a:srgbClr val="161D6F"/>
                </a:solidFill>
                <a:latin typeface="Tunga"/>
                <a:cs typeface="Tunga"/>
              </a:rPr>
              <a:t>Alan </a:t>
            </a:r>
            <a:r>
              <a:rPr lang="en-US" i="1" dirty="0" err="1">
                <a:solidFill>
                  <a:srgbClr val="161D6F"/>
                </a:solidFill>
                <a:latin typeface="Tunga"/>
                <a:cs typeface="Tunga"/>
              </a:rPr>
              <a:t>Henks</a:t>
            </a:r>
            <a:endParaRPr lang="en-US" i="1" dirty="0">
              <a:solidFill>
                <a:srgbClr val="161D6F"/>
              </a:solidFill>
              <a:latin typeface="Tunga"/>
              <a:cs typeface="Tunga"/>
            </a:endParaRPr>
          </a:p>
          <a:p>
            <a:pPr algn="r"/>
            <a:r>
              <a:rPr lang="en-US">
                <a:solidFill>
                  <a:srgbClr val="161D6F"/>
                </a:solidFill>
                <a:latin typeface="Tunga"/>
                <a:cs typeface="Tunga"/>
              </a:rPr>
              <a:t>Training moderator: </a:t>
            </a:r>
            <a:r>
              <a:rPr lang="en-US" i="1">
                <a:solidFill>
                  <a:srgbClr val="161D6F"/>
                </a:solidFill>
                <a:latin typeface="Tunga"/>
                <a:cs typeface="Tunga"/>
              </a:rPr>
              <a:t>Sally Hume</a:t>
            </a:r>
            <a:endParaRPr lang="en-US" i="1" dirty="0">
              <a:solidFill>
                <a:srgbClr val="161D6F"/>
              </a:solidFill>
              <a:latin typeface="Tunga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2FACD19-1190-AC97-344F-1D02ACAF8511}"/>
              </a:ext>
            </a:extLst>
          </p:cNvPr>
          <p:cNvSpPr txBox="1">
            <a:spLocks/>
          </p:cNvSpPr>
          <p:nvPr/>
        </p:nvSpPr>
        <p:spPr>
          <a:xfrm>
            <a:off x="6209697" y="743447"/>
            <a:ext cx="5754175" cy="31429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u="sng">
                <a:solidFill>
                  <a:srgbClr val="161D6F"/>
                </a:solidFill>
                <a:latin typeface="Latha"/>
                <a:cs typeface="Latha"/>
              </a:rPr>
              <a:t>Introductions</a:t>
            </a:r>
            <a:endParaRPr lang="en-US" sz="480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F2DEDB4-5404-4908-A20F-796B7806F059}"/>
              </a:ext>
            </a:extLst>
          </p:cNvPr>
          <p:cNvSpPr txBox="1">
            <a:spLocks/>
          </p:cNvSpPr>
          <p:nvPr/>
        </p:nvSpPr>
        <p:spPr>
          <a:xfrm>
            <a:off x="6209698" y="2892323"/>
            <a:ext cx="4241382" cy="397302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solidFill>
                  <a:srgbClr val="161D6F"/>
                </a:solidFill>
                <a:latin typeface="Tunga"/>
                <a:cs typeface="Tunga"/>
              </a:rPr>
              <a:t>Please type your name and favourite bird in the chat!</a:t>
            </a:r>
          </a:p>
        </p:txBody>
      </p:sp>
    </p:spTree>
    <p:extLst>
      <p:ext uri="{BB962C8B-B14F-4D97-AF65-F5344CB8AC3E}">
        <p14:creationId xmlns:p14="http://schemas.microsoft.com/office/powerpoint/2010/main" val="219449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 descr="A white background with blue corner&#10;&#10;AI-generated content may be incorrect.">
            <a:extLst>
              <a:ext uri="{FF2B5EF4-FFF2-40B4-BE49-F238E27FC236}">
                <a16:creationId xmlns:a16="http://schemas.microsoft.com/office/drawing/2014/main" id="{60F9198D-1D00-BE9A-1CAF-C3768CCDFB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7FE9711-0141-15F7-D67A-54786823C55F}"/>
              </a:ext>
            </a:extLst>
          </p:cNvPr>
          <p:cNvSpPr txBox="1">
            <a:spLocks/>
          </p:cNvSpPr>
          <p:nvPr/>
        </p:nvSpPr>
        <p:spPr>
          <a:xfrm>
            <a:off x="248168" y="743447"/>
            <a:ext cx="11715704" cy="83452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solidFill>
                  <a:srgbClr val="161D6F"/>
                </a:solidFill>
                <a:latin typeface="Latha"/>
                <a:cs typeface="Latha"/>
              </a:rPr>
              <a:t>Guidelines</a:t>
            </a:r>
            <a:endParaRPr lang="en-US">
              <a:solidFill>
                <a:srgbClr val="161D6F"/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1E0AAC7-AC37-D2C3-CA91-5A1F99EA4C52}"/>
              </a:ext>
            </a:extLst>
          </p:cNvPr>
          <p:cNvSpPr txBox="1">
            <a:spLocks/>
          </p:cNvSpPr>
          <p:nvPr/>
        </p:nvSpPr>
        <p:spPr>
          <a:xfrm>
            <a:off x="248169" y="1827763"/>
            <a:ext cx="10796821" cy="4566935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>
                <a:solidFill>
                  <a:srgbClr val="161D6F"/>
                </a:solidFill>
                <a:latin typeface="Tunga"/>
                <a:cs typeface="Tunga"/>
              </a:rPr>
              <a:t>Mute when not speaking</a:t>
            </a:r>
            <a:endParaRPr lang="en-US" sz="3000" dirty="0">
              <a:solidFill>
                <a:srgbClr val="161D6F"/>
              </a:solidFill>
              <a:latin typeface="Tunga"/>
              <a:cs typeface="Tunga"/>
            </a:endParaRPr>
          </a:p>
          <a:p>
            <a:r>
              <a:rPr lang="en-US" sz="3000">
                <a:solidFill>
                  <a:srgbClr val="161D6F"/>
                </a:solidFill>
                <a:latin typeface="Tunga"/>
                <a:cs typeface="Tunga"/>
              </a:rPr>
              <a:t>Use the chat for questions and comments</a:t>
            </a:r>
            <a:endParaRPr lang="en-US" sz="3000" dirty="0">
              <a:solidFill>
                <a:srgbClr val="161D6F"/>
              </a:solidFill>
              <a:latin typeface="Tunga"/>
              <a:cs typeface="Tunga"/>
            </a:endParaRPr>
          </a:p>
          <a:p>
            <a:r>
              <a:rPr lang="en-US" sz="3000" dirty="0">
                <a:solidFill>
                  <a:srgbClr val="161D6F"/>
                </a:solidFill>
                <a:latin typeface="Tunga"/>
                <a:cs typeface="Tunga"/>
              </a:rPr>
              <a:t>Please participate actively in polls and discussions!</a:t>
            </a:r>
          </a:p>
          <a:p>
            <a:r>
              <a:rPr lang="en-US" sz="3000">
                <a:solidFill>
                  <a:srgbClr val="161D6F"/>
                </a:solidFill>
                <a:latin typeface="Tunga"/>
                <a:cs typeface="Tunga"/>
              </a:rPr>
              <a:t>If you are having technical issues, please contact our moderator, Sally</a:t>
            </a:r>
            <a:endParaRPr lang="en-US" sz="3000" dirty="0">
              <a:solidFill>
                <a:srgbClr val="161D6F"/>
              </a:solidFill>
              <a:latin typeface="Tunga"/>
              <a:cs typeface="Tunga"/>
            </a:endParaRPr>
          </a:p>
          <a:p>
            <a:r>
              <a:rPr lang="en-US" sz="3000" dirty="0">
                <a:solidFill>
                  <a:srgbClr val="161D6F"/>
                </a:solidFill>
                <a:latin typeface="Tunga"/>
                <a:cs typeface="Tunga"/>
              </a:rPr>
              <a:t>The recording will be availab</a:t>
            </a:r>
            <a:r>
              <a:rPr lang="en-US" sz="3000">
                <a:solidFill>
                  <a:srgbClr val="161D6F"/>
                </a:solidFill>
                <a:latin typeface="Tunga"/>
                <a:cs typeface="Tunga"/>
              </a:rPr>
              <a:t>le after the session</a:t>
            </a:r>
            <a:endParaRPr lang="en-US" sz="3000" dirty="0">
              <a:solidFill>
                <a:srgbClr val="161D6F"/>
              </a:solidFill>
              <a:latin typeface="Tunga"/>
              <a:cs typeface="Tunga"/>
            </a:endParaRPr>
          </a:p>
          <a:p>
            <a:endParaRPr lang="en-US" sz="3000" dirty="0">
              <a:solidFill>
                <a:srgbClr val="161D6F"/>
              </a:solidFill>
              <a:latin typeface="Tunga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3533989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EB0951F-4D47-3D21-DB85-19AAF5931A7C}"/>
              </a:ext>
            </a:extLst>
          </p:cNvPr>
          <p:cNvSpPr txBox="1">
            <a:spLocks/>
          </p:cNvSpPr>
          <p:nvPr/>
        </p:nvSpPr>
        <p:spPr>
          <a:xfrm>
            <a:off x="270580" y="1572682"/>
            <a:ext cx="11626057" cy="8569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161D6F"/>
                </a:solidFill>
                <a:latin typeface="Latha"/>
                <a:cs typeface="Latha"/>
              </a:rPr>
              <a:t>What we're covering today</a:t>
            </a:r>
            <a:endParaRPr lang="en-US" dirty="0">
              <a:solidFill>
                <a:srgbClr val="161D6F"/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FDFAE66-6656-5EB7-B53D-ED18A69BB3A9}"/>
              </a:ext>
            </a:extLst>
          </p:cNvPr>
          <p:cNvSpPr txBox="1">
            <a:spLocks/>
          </p:cNvSpPr>
          <p:nvPr/>
        </p:nvSpPr>
        <p:spPr>
          <a:xfrm>
            <a:off x="270580" y="2713027"/>
            <a:ext cx="10774410" cy="368167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161D6F"/>
                </a:solidFill>
                <a:latin typeface="Tunga"/>
                <a:cs typeface="Tunga"/>
              </a:rPr>
              <a:t>Delivering sanctuary messages clearly: 20 minutes</a:t>
            </a:r>
          </a:p>
          <a:p>
            <a:r>
              <a:rPr lang="en-US">
                <a:solidFill>
                  <a:srgbClr val="161D6F"/>
                </a:solidFill>
                <a:latin typeface="Tunga"/>
                <a:cs typeface="Tunga"/>
              </a:rPr>
              <a:t>Speaking with clarity and confidence: 20 minutes</a:t>
            </a:r>
            <a:endParaRPr lang="en-US">
              <a:solidFill>
                <a:srgbClr val="000000"/>
              </a:solidFill>
              <a:latin typeface="Tunga"/>
              <a:cs typeface="Tunga"/>
            </a:endParaRPr>
          </a:p>
          <a:p>
            <a:r>
              <a:rPr lang="en-US">
                <a:solidFill>
                  <a:srgbClr val="161D6F"/>
                </a:solidFill>
                <a:latin typeface="Tunga"/>
                <a:cs typeface="Tunga"/>
              </a:rPr>
              <a:t>Responding in real time: 15 minutes</a:t>
            </a:r>
            <a:endParaRPr lang="en-US">
              <a:solidFill>
                <a:srgbClr val="000000"/>
              </a:solidFill>
              <a:latin typeface="Tunga"/>
              <a:cs typeface="Tunga"/>
            </a:endParaRPr>
          </a:p>
          <a:p>
            <a:r>
              <a:rPr lang="en-US" dirty="0" err="1">
                <a:solidFill>
                  <a:srgbClr val="161D6F"/>
                </a:solidFill>
                <a:latin typeface="Tunga"/>
                <a:cs typeface="Tunga"/>
              </a:rPr>
              <a:t>Behaviour</a:t>
            </a:r>
            <a:r>
              <a:rPr lang="en-US" dirty="0">
                <a:solidFill>
                  <a:srgbClr val="161D6F"/>
                </a:solidFill>
                <a:latin typeface="Tunga"/>
                <a:cs typeface="Tunga"/>
              </a:rPr>
              <a:t> management strategies: 5 minutes</a:t>
            </a:r>
            <a:endParaRPr lang="en-US" dirty="0">
              <a:solidFill>
                <a:srgbClr val="000000"/>
              </a:solidFill>
              <a:latin typeface="Tunga"/>
              <a:cs typeface="Tunga"/>
            </a:endParaRPr>
          </a:p>
          <a:p>
            <a:endParaRPr lang="en-US" sz="3000" dirty="0">
              <a:solidFill>
                <a:srgbClr val="161D6F"/>
              </a:solidFill>
              <a:latin typeface="Tunga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1987087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A27AA4-3AB3-A2E5-9035-21B755D9F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5E54D39-8854-A99A-8A4A-EAF2E536E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FE73757-7FA0-19F7-A044-32B824BE23A6}"/>
              </a:ext>
            </a:extLst>
          </p:cNvPr>
          <p:cNvSpPr txBox="1">
            <a:spLocks/>
          </p:cNvSpPr>
          <p:nvPr/>
        </p:nvSpPr>
        <p:spPr>
          <a:xfrm>
            <a:off x="270580" y="1572682"/>
            <a:ext cx="11626057" cy="8569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solidFill>
                  <a:srgbClr val="161D6F"/>
                </a:solidFill>
                <a:latin typeface="Latha"/>
                <a:cs typeface="Latha"/>
              </a:rPr>
              <a:t>Learning Objectives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F10F99B-50CC-9DA8-EBB9-DD2AB0E54505}"/>
              </a:ext>
            </a:extLst>
          </p:cNvPr>
          <p:cNvSpPr txBox="1">
            <a:spLocks/>
          </p:cNvSpPr>
          <p:nvPr/>
        </p:nvSpPr>
        <p:spPr>
          <a:xfrm>
            <a:off x="270580" y="2713027"/>
            <a:ext cx="10774410" cy="368167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en-US" dirty="0">
                <a:solidFill>
                  <a:srgbClr val="161D6F"/>
                </a:solidFill>
                <a:latin typeface="Tunga"/>
                <a:cs typeface="Tunga"/>
              </a:rPr>
              <a:t>Apply strategies to manage visitor behaviour</a:t>
            </a:r>
            <a:endParaRPr lang="en-US">
              <a:solidFill>
                <a:srgbClr val="161D6F"/>
              </a:solidFill>
              <a:latin typeface="Tunga"/>
              <a:cs typeface="Tunga"/>
            </a:endParaRPr>
          </a:p>
          <a:p>
            <a:pPr marL="514350" indent="-514350">
              <a:buAutoNum type="arabicPeriod"/>
            </a:pPr>
            <a:r>
              <a:rPr lang="en-US">
                <a:solidFill>
                  <a:srgbClr val="161D6F"/>
                </a:solidFill>
                <a:latin typeface="Tunga"/>
                <a:cs typeface="Tunga"/>
              </a:rPr>
              <a:t>Demonstrate clear and engaging speaking techniques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161D6F"/>
                </a:solidFill>
                <a:latin typeface="Tunga"/>
                <a:cs typeface="Tunga"/>
              </a:rPr>
              <a:t>Respond appropriately to challenging questions/behaviour</a:t>
            </a:r>
            <a:endParaRPr lang="en-US">
              <a:solidFill>
                <a:srgbClr val="161D6F"/>
              </a:solidFill>
              <a:latin typeface="Tunga"/>
              <a:cs typeface="Tunga"/>
            </a:endParaRPr>
          </a:p>
          <a:p>
            <a:pPr marL="514350" indent="-514350">
              <a:buAutoNum type="arabicPeriod"/>
            </a:pPr>
            <a:r>
              <a:rPr lang="en-US">
                <a:solidFill>
                  <a:srgbClr val="161D6F"/>
                </a:solidFill>
                <a:latin typeface="Tunga"/>
                <a:cs typeface="Tunga"/>
              </a:rPr>
              <a:t>Deliver key sanctuary messages accurately and consistently</a:t>
            </a:r>
          </a:p>
          <a:p>
            <a:pPr>
              <a:buAutoNum type="arabicPeriod"/>
            </a:pPr>
            <a:endParaRPr lang="en-US" sz="3000" dirty="0">
              <a:solidFill>
                <a:srgbClr val="161D6F"/>
              </a:solidFill>
              <a:latin typeface="Tunga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3551814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gradient&#10;&#10;AI-generated content may be incorrect.">
            <a:extLst>
              <a:ext uri="{FF2B5EF4-FFF2-40B4-BE49-F238E27FC236}">
                <a16:creationId xmlns:a16="http://schemas.microsoft.com/office/drawing/2014/main" id="{43A430F7-6690-1B70-ECEF-6D0647DAE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7160" y="1075765"/>
            <a:ext cx="5241092" cy="41125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114CFE-5F41-1506-9B39-C4B75D1A0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0170" y="2751978"/>
            <a:ext cx="4542866" cy="1347974"/>
          </a:xfrm>
        </p:spPr>
        <p:txBody>
          <a:bodyPr>
            <a:normAutofit/>
          </a:bodyPr>
          <a:lstStyle/>
          <a:p>
            <a:pPr algn="ctr"/>
            <a:r>
              <a:rPr lang="en-US" sz="3000" b="1" i="1">
                <a:solidFill>
                  <a:srgbClr val="FFFFFF"/>
                </a:solidFill>
                <a:latin typeface="Arial"/>
                <a:cs typeface="Arial"/>
              </a:rPr>
              <a:t>"Have you ever spoken to a large group in an official capacity?"</a:t>
            </a:r>
            <a:endParaRPr lang="en-US" sz="30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644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95654-7F52-33AC-D59F-56F4F5184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523" y="2057213"/>
            <a:ext cx="4699747" cy="2737503"/>
          </a:xfrm>
        </p:spPr>
        <p:txBody>
          <a:bodyPr>
            <a:normAutofit/>
          </a:bodyPr>
          <a:lstStyle/>
          <a:p>
            <a:r>
              <a:rPr lang="en-US" sz="2800" b="1">
                <a:solidFill>
                  <a:srgbClr val="161D6F"/>
                </a:solidFill>
                <a:latin typeface="Latha"/>
                <a:cs typeface="Latha"/>
              </a:rPr>
              <a:t>DELIVERING SANCTUARY MESSAGES CLEARLY AND CONSISTENTLY</a:t>
            </a:r>
            <a:endParaRPr lang="en-US" sz="2800">
              <a:solidFill>
                <a:srgbClr val="161D6F"/>
              </a:solidFill>
              <a:latin typeface="Latha"/>
              <a:cs typeface="Lath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2199BFA-D010-CCDA-4516-05E7843F0DA4}"/>
              </a:ext>
            </a:extLst>
          </p:cNvPr>
          <p:cNvSpPr txBox="1">
            <a:spLocks/>
          </p:cNvSpPr>
          <p:nvPr/>
        </p:nvSpPr>
        <p:spPr>
          <a:xfrm>
            <a:off x="6408480" y="1030577"/>
            <a:ext cx="5754175" cy="1696245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u="sng">
                <a:solidFill>
                  <a:srgbClr val="161D6F"/>
                </a:solidFill>
                <a:latin typeface="Latha"/>
                <a:cs typeface="Latha"/>
              </a:rPr>
              <a:t>Topic 1:</a:t>
            </a:r>
            <a:endParaRPr lang="en-US" u="sng"/>
          </a:p>
        </p:txBody>
      </p:sp>
    </p:spTree>
    <p:extLst>
      <p:ext uri="{BB962C8B-B14F-4D97-AF65-F5344CB8AC3E}">
        <p14:creationId xmlns:p14="http://schemas.microsoft.com/office/powerpoint/2010/main" val="213050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1C4EA8-6B83-4338-913D-D75D3C4F3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2F993-487D-AF12-26A6-634A5BC6C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97" y="679731"/>
            <a:ext cx="3124151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1">
                <a:solidFill>
                  <a:srgbClr val="161D6F"/>
                </a:solidFill>
                <a:latin typeface="Tunga"/>
                <a:cs typeface="Tunga"/>
              </a:rPr>
              <a:t>Why Consistency Matters</a:t>
            </a:r>
            <a:endParaRPr lang="en-US" sz="4600">
              <a:solidFill>
                <a:srgbClr val="161D6F"/>
              </a:solidFill>
              <a:latin typeface="Tunga"/>
              <a:cs typeface="Tunga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solidFill>
              <a:srgbClr val="98DED9"/>
            </a:solidFill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rgbClr val="98DE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1084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885AE0-09F4-34B2-F00D-5811417681AD}"/>
              </a:ext>
            </a:extLst>
          </p:cNvPr>
          <p:cNvSpPr txBox="1"/>
          <p:nvPr/>
        </p:nvSpPr>
        <p:spPr>
          <a:xfrm>
            <a:off x="4168090" y="1131700"/>
            <a:ext cx="322924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/>
              <a:t>Unclear and Inconsistent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42BFC3-45E4-0F32-20FF-F4FBCB2FBB58}"/>
              </a:ext>
            </a:extLst>
          </p:cNvPr>
          <p:cNvSpPr txBox="1"/>
          <p:nvPr/>
        </p:nvSpPr>
        <p:spPr>
          <a:xfrm>
            <a:off x="7899648" y="1131700"/>
            <a:ext cx="302753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/>
              <a:t>Clear and Consistent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BA2168-42A6-528C-5BA5-4DEB8FB886F7}"/>
              </a:ext>
            </a:extLst>
          </p:cNvPr>
          <p:cNvSpPr txBox="1"/>
          <p:nvPr/>
        </p:nvSpPr>
        <p:spPr>
          <a:xfrm>
            <a:off x="4266348" y="1539842"/>
            <a:ext cx="2829250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200000"/>
              </a:lnSpc>
              <a:buFont typeface="Arial"/>
              <a:buChar char="•"/>
            </a:pPr>
            <a:r>
              <a:rPr lang="en-US" sz="2400">
                <a:latin typeface="Tunga"/>
                <a:cs typeface="Tunga"/>
              </a:rPr>
              <a:t>Visitor confusion</a:t>
            </a:r>
            <a:endParaRPr lang="en-US"/>
          </a:p>
          <a:p>
            <a:pPr marL="342900" indent="-342900">
              <a:lnSpc>
                <a:spcPct val="200000"/>
              </a:lnSpc>
              <a:buFont typeface="Arial"/>
              <a:buChar char="•"/>
            </a:pPr>
            <a:r>
              <a:rPr lang="en-US" sz="2400">
                <a:latin typeface="Tunga"/>
                <a:cs typeface="Tunga"/>
              </a:rPr>
              <a:t>Complaints</a:t>
            </a:r>
          </a:p>
          <a:p>
            <a:pPr marL="342900" indent="-342900">
              <a:lnSpc>
                <a:spcPct val="200000"/>
              </a:lnSpc>
              <a:buFont typeface="Arial"/>
              <a:buChar char="•"/>
            </a:pPr>
            <a:r>
              <a:rPr lang="en-US" sz="2400">
                <a:latin typeface="Tunga"/>
                <a:cs typeface="Tunga"/>
              </a:rPr>
              <a:t>Reputational risk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31A440-6973-F938-8FE7-76C9D3B3DFF4}"/>
              </a:ext>
            </a:extLst>
          </p:cNvPr>
          <p:cNvSpPr txBox="1"/>
          <p:nvPr/>
        </p:nvSpPr>
        <p:spPr>
          <a:xfrm>
            <a:off x="7997906" y="1539842"/>
            <a:ext cx="2829250" cy="29546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200000"/>
              </a:lnSpc>
              <a:buFont typeface="Arial"/>
              <a:buChar char="•"/>
            </a:pPr>
            <a:r>
              <a:rPr lang="en-US" sz="2400">
                <a:latin typeface="Tunga"/>
                <a:cs typeface="Tunga"/>
              </a:rPr>
              <a:t>Informed visitor</a:t>
            </a:r>
            <a:endParaRPr lang="en-US"/>
          </a:p>
          <a:p>
            <a:pPr marL="342900" indent="-342900">
              <a:lnSpc>
                <a:spcPct val="200000"/>
              </a:lnSpc>
              <a:buFont typeface="Arial"/>
              <a:buChar char="•"/>
            </a:pPr>
            <a:r>
              <a:rPr lang="en-US" sz="2400">
                <a:latin typeface="Tunga"/>
                <a:cs typeface="Tunga"/>
              </a:rPr>
              <a:t>Enhanced reputation</a:t>
            </a:r>
          </a:p>
          <a:p>
            <a:pPr marL="342900" indent="-342900">
              <a:lnSpc>
                <a:spcPct val="200000"/>
              </a:lnSpc>
              <a:buFont typeface="Arial"/>
              <a:buChar char="•"/>
            </a:pPr>
            <a:r>
              <a:rPr lang="en-US" sz="2400">
                <a:latin typeface="Tunga"/>
                <a:cs typeface="Tunga"/>
              </a:rPr>
              <a:t>Confident volunteer</a:t>
            </a:r>
            <a:endParaRPr lang="en-US" sz="2400" dirty="0">
              <a:latin typeface="Tunga"/>
              <a:cs typeface="Tunga"/>
            </a:endParaRPr>
          </a:p>
          <a:p>
            <a:pPr marL="342900" indent="-342900">
              <a:lnSpc>
                <a:spcPct val="200000"/>
              </a:lnSpc>
              <a:buFont typeface="Arial"/>
              <a:buChar char="•"/>
            </a:pPr>
            <a:r>
              <a:rPr lang="en-US" sz="2400">
                <a:latin typeface="Tunga"/>
                <a:cs typeface="Tunga"/>
              </a:rPr>
              <a:t>Trust in the charity</a:t>
            </a:r>
            <a:endParaRPr lang="en-US" sz="2400" dirty="0">
              <a:latin typeface="Tunga"/>
              <a:cs typeface="Tung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C3FE59-01F5-0727-5218-8111E86858DB}"/>
              </a:ext>
            </a:extLst>
          </p:cNvPr>
          <p:cNvSpPr/>
          <p:nvPr/>
        </p:nvSpPr>
        <p:spPr>
          <a:xfrm>
            <a:off x="4059561" y="911873"/>
            <a:ext cx="3447000" cy="504308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FF00ED-AB85-E8AF-1423-8EBAE9850A26}"/>
              </a:ext>
            </a:extLst>
          </p:cNvPr>
          <p:cNvSpPr/>
          <p:nvPr/>
        </p:nvSpPr>
        <p:spPr>
          <a:xfrm>
            <a:off x="7791119" y="911873"/>
            <a:ext cx="3447000" cy="504308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21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59E0FAC-B14A-ECCB-4B46-CFF695C2CF6A}"/>
              </a:ext>
            </a:extLst>
          </p:cNvPr>
          <p:cNvSpPr txBox="1"/>
          <p:nvPr/>
        </p:nvSpPr>
        <p:spPr>
          <a:xfrm>
            <a:off x="506035" y="289244"/>
            <a:ext cx="4098962" cy="15388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u="sng">
                <a:latin typeface="Tunga"/>
                <a:cs typeface="Tunga"/>
              </a:rPr>
              <a:t>Our mission:</a:t>
            </a:r>
            <a:r>
              <a:rPr lang="en-US" sz="2400" dirty="0">
                <a:latin typeface="Tunga"/>
                <a:cs typeface="Tunga"/>
              </a:rPr>
              <a:t> </a:t>
            </a:r>
            <a:br>
              <a:rPr lang="en-US" sz="2200" dirty="0">
                <a:latin typeface="Tunga"/>
                <a:cs typeface="Tunga"/>
              </a:rPr>
            </a:br>
            <a:r>
              <a:rPr lang="en-US" sz="2200">
                <a:latin typeface="Tunga"/>
                <a:cs typeface="Tunga"/>
              </a:rPr>
              <a:t>To rescue, treat and release birds wherever possible, and to house those for whom release is not possible.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AE48A7-B0D5-69EE-B891-B2DEA4F5CC8B}"/>
              </a:ext>
            </a:extLst>
          </p:cNvPr>
          <p:cNvSpPr txBox="1"/>
          <p:nvPr/>
        </p:nvSpPr>
        <p:spPr>
          <a:xfrm>
            <a:off x="382770" y="4155273"/>
            <a:ext cx="4860962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u="sng" dirty="0">
                <a:latin typeface="Tunga"/>
                <a:cs typeface="Tunga"/>
              </a:rPr>
              <a:t>Rehabilitation Process </a:t>
            </a:r>
            <a:r>
              <a:rPr lang="en-US" sz="2800" u="sng">
                <a:latin typeface="Tunga"/>
                <a:cs typeface="Tunga"/>
              </a:rPr>
              <a:t>(</a:t>
            </a:r>
            <a:r>
              <a:rPr lang="en-US" sz="2800" b="1" u="sng">
                <a:latin typeface="Tunga"/>
                <a:cs typeface="Tunga"/>
              </a:rPr>
              <a:t>SOARS</a:t>
            </a:r>
            <a:r>
              <a:rPr lang="en-US" sz="2800" u="sng">
                <a:latin typeface="Tunga"/>
                <a:cs typeface="Tunga"/>
              </a:rPr>
              <a:t>):</a:t>
            </a:r>
            <a:r>
              <a:rPr lang="en-US" sz="2400" u="sng" dirty="0">
                <a:latin typeface="Tunga"/>
                <a:cs typeface="Tunga"/>
              </a:rPr>
              <a:t> </a:t>
            </a:r>
          </a:p>
          <a:p>
            <a:r>
              <a:rPr lang="en-US" sz="2200" b="1">
                <a:latin typeface="Tunga"/>
                <a:cs typeface="Tunga"/>
              </a:rPr>
              <a:t>S</a:t>
            </a:r>
            <a:r>
              <a:rPr lang="en-US" sz="2200">
                <a:latin typeface="Tunga"/>
                <a:cs typeface="Tunga"/>
              </a:rPr>
              <a:t>: Secure (rescue &amp; treatment) </a:t>
            </a:r>
            <a:endParaRPr lang="en-US" sz="2200" dirty="0">
              <a:latin typeface="Tunga"/>
              <a:cs typeface="Tunga"/>
            </a:endParaRPr>
          </a:p>
          <a:p>
            <a:r>
              <a:rPr lang="en-US" sz="2200" b="1" dirty="0">
                <a:latin typeface="Tunga"/>
                <a:cs typeface="Tunga"/>
              </a:rPr>
              <a:t>O</a:t>
            </a:r>
            <a:r>
              <a:rPr lang="en-US" sz="2200" dirty="0">
                <a:latin typeface="Tunga"/>
                <a:cs typeface="Tunga"/>
              </a:rPr>
              <a:t>: Observation (</a:t>
            </a:r>
            <a:r>
              <a:rPr lang="en-US" sz="2200" dirty="0" err="1">
                <a:latin typeface="Tunga"/>
                <a:cs typeface="Tunga"/>
              </a:rPr>
              <a:t>stabilisation</a:t>
            </a:r>
            <a:r>
              <a:rPr lang="en-US" sz="2200" dirty="0">
                <a:latin typeface="Tunga"/>
                <a:cs typeface="Tunga"/>
              </a:rPr>
              <a:t> &amp; first aid)</a:t>
            </a:r>
          </a:p>
          <a:p>
            <a:r>
              <a:rPr lang="en-US" sz="2200" b="1">
                <a:latin typeface="Tunga"/>
                <a:cs typeface="Tunga"/>
              </a:rPr>
              <a:t>A</a:t>
            </a:r>
            <a:r>
              <a:rPr lang="en-US" sz="2200">
                <a:latin typeface="Tunga"/>
                <a:cs typeface="Tunga"/>
              </a:rPr>
              <a:t>: Administer care (treatment)</a:t>
            </a:r>
            <a:endParaRPr lang="en-US" sz="2200" dirty="0">
              <a:latin typeface="Tunga"/>
              <a:cs typeface="Tunga"/>
            </a:endParaRPr>
          </a:p>
          <a:p>
            <a:r>
              <a:rPr lang="en-US" sz="2200" b="1" dirty="0">
                <a:latin typeface="Tunga"/>
                <a:cs typeface="Tunga"/>
              </a:rPr>
              <a:t>R</a:t>
            </a:r>
            <a:r>
              <a:rPr lang="en-US" sz="2200" dirty="0">
                <a:latin typeface="Tunga"/>
                <a:cs typeface="Tunga"/>
              </a:rPr>
              <a:t>: Restore (Recuperation &amp; </a:t>
            </a:r>
            <a:r>
              <a:rPr lang="en-US" sz="2200">
                <a:latin typeface="Tunga"/>
                <a:cs typeface="Tunga"/>
              </a:rPr>
              <a:t>rehabilitation)</a:t>
            </a:r>
            <a:endParaRPr lang="en-US" sz="2200" dirty="0">
              <a:latin typeface="Tunga"/>
              <a:cs typeface="Tunga"/>
            </a:endParaRPr>
          </a:p>
          <a:p>
            <a:r>
              <a:rPr lang="en-US" sz="2200" b="1" dirty="0">
                <a:latin typeface="Tunga"/>
                <a:cs typeface="Tunga"/>
              </a:rPr>
              <a:t>S</a:t>
            </a:r>
            <a:r>
              <a:rPr lang="en-US" sz="2200" dirty="0">
                <a:latin typeface="Tunga"/>
                <a:cs typeface="Tunga"/>
              </a:rPr>
              <a:t>: Set free (release)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01B7C6-3BE6-4E41-BD38-7438F0565BD3}"/>
              </a:ext>
            </a:extLst>
          </p:cNvPr>
          <p:cNvSpPr txBox="1"/>
          <p:nvPr/>
        </p:nvSpPr>
        <p:spPr>
          <a:xfrm>
            <a:off x="8260506" y="289245"/>
            <a:ext cx="4222226" cy="18886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u="sng">
                <a:latin typeface="Tunga"/>
                <a:cs typeface="Tunga"/>
              </a:rPr>
              <a:t>How donations are used:</a:t>
            </a:r>
            <a:r>
              <a:rPr lang="en-US" sz="2400" dirty="0">
                <a:latin typeface="Tunga"/>
                <a:cs typeface="Tunga"/>
              </a:rPr>
              <a:t> </a:t>
            </a:r>
            <a:br>
              <a:rPr lang="en-US" sz="2200" dirty="0">
                <a:latin typeface="Tunga"/>
                <a:cs typeface="Tunga"/>
              </a:rPr>
            </a:br>
            <a:r>
              <a:rPr lang="en-US" sz="2200">
                <a:latin typeface="Tunga"/>
                <a:cs typeface="Tunga"/>
              </a:rPr>
              <a:t>Keeping the sanctuary open</a:t>
            </a:r>
          </a:p>
          <a:p>
            <a:r>
              <a:rPr lang="en-US" sz="2200">
                <a:latin typeface="Tunga"/>
                <a:cs typeface="Tunga"/>
              </a:rPr>
              <a:t>Research </a:t>
            </a:r>
          </a:p>
          <a:p>
            <a:r>
              <a:rPr lang="en-US" sz="2200">
                <a:latin typeface="Tunga"/>
                <a:cs typeface="Tunga"/>
              </a:rPr>
              <a:t>Treatment of </a:t>
            </a:r>
            <a:r>
              <a:rPr lang="en-US" sz="2200" err="1">
                <a:latin typeface="Tunga"/>
                <a:cs typeface="Tunga"/>
              </a:rPr>
              <a:t>injur</a:t>
            </a:r>
            <a:r>
              <a:rPr lang="en-US" sz="2200">
                <a:latin typeface="Tunga"/>
                <a:cs typeface="Tunga"/>
              </a:rPr>
              <a:t>ed birds</a:t>
            </a:r>
          </a:p>
          <a:p>
            <a:r>
              <a:rPr lang="en-US" sz="2200" b="1">
                <a:latin typeface="Tunga"/>
                <a:cs typeface="Tunga"/>
              </a:rPr>
              <a:t>*We are not for profit*</a:t>
            </a:r>
            <a:endParaRPr lang="en-US" sz="2200">
              <a:latin typeface="Tunga"/>
              <a:cs typeface="Tung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5A1425-42B8-7733-516A-A4409D057EB2}"/>
              </a:ext>
            </a:extLst>
          </p:cNvPr>
          <p:cNvSpPr txBox="1"/>
          <p:nvPr/>
        </p:nvSpPr>
        <p:spPr>
          <a:xfrm>
            <a:off x="8596681" y="4155272"/>
            <a:ext cx="2238786" cy="20005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u="sng">
                <a:latin typeface="Tunga"/>
                <a:cs typeface="Tunga"/>
              </a:rPr>
              <a:t>Key Species:</a:t>
            </a:r>
            <a:r>
              <a:rPr lang="en-US" sz="2400" u="sng" dirty="0">
                <a:latin typeface="Tunga"/>
                <a:cs typeface="Tunga"/>
              </a:rPr>
              <a:t> </a:t>
            </a:r>
            <a:endParaRPr lang="en-US" sz="2200" u="sng">
              <a:latin typeface="Tunga"/>
              <a:cs typeface="Tunga"/>
            </a:endParaRPr>
          </a:p>
          <a:p>
            <a:pPr marL="457200" indent="-457200">
              <a:buFont typeface="Arial"/>
              <a:buChar char="•"/>
            </a:pPr>
            <a:r>
              <a:rPr lang="en-US" sz="2400">
                <a:latin typeface="Tunga"/>
                <a:cs typeface="Tunga"/>
              </a:rPr>
              <a:t>Vultures</a:t>
            </a:r>
            <a:endParaRPr lang="en-US"/>
          </a:p>
          <a:p>
            <a:pPr marL="342900" indent="-342900">
              <a:buFont typeface="Arial"/>
              <a:buChar char="•"/>
            </a:pPr>
            <a:r>
              <a:rPr lang="en-US" sz="2400">
                <a:latin typeface="Tunga"/>
                <a:cs typeface="Tunga"/>
              </a:rPr>
              <a:t> Swans</a:t>
            </a:r>
            <a:endParaRPr lang="en-US" sz="2400" dirty="0">
              <a:latin typeface="Tunga"/>
              <a:cs typeface="Tunga"/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latin typeface="Tunga"/>
                <a:cs typeface="Tunga"/>
              </a:rPr>
              <a:t> Kites</a:t>
            </a:r>
          </a:p>
          <a:p>
            <a:pPr marL="342900" indent="-342900">
              <a:buFont typeface="Arial"/>
              <a:buChar char="•"/>
            </a:pPr>
            <a:r>
              <a:rPr lang="en-US" sz="2400">
                <a:latin typeface="Tunga"/>
                <a:cs typeface="Tunga"/>
              </a:rPr>
              <a:t> Gulls</a:t>
            </a:r>
            <a:endParaRPr lang="en-US" sz="2400" dirty="0">
              <a:latin typeface="Tunga"/>
              <a:cs typeface="Tunga"/>
            </a:endParaRPr>
          </a:p>
        </p:txBody>
      </p:sp>
      <p:pic>
        <p:nvPicPr>
          <p:cNvPr id="12" name="Picture 11" descr="A blue and green gradient&#10;&#10;AI-generated content may be incorrect.">
            <a:extLst>
              <a:ext uri="{FF2B5EF4-FFF2-40B4-BE49-F238E27FC236}">
                <a16:creationId xmlns:a16="http://schemas.microsoft.com/office/drawing/2014/main" id="{9BCEE597-72A7-C4D6-0DA5-5FE85C978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60000">
            <a:off x="4752187" y="1658471"/>
            <a:ext cx="3606509" cy="30255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B950FA-816A-6EC6-D5BC-6741AAF29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538" y="2416125"/>
            <a:ext cx="3182731" cy="1347649"/>
          </a:xfrm>
        </p:spPr>
        <p:txBody>
          <a:bodyPr>
            <a:normAutofit fontScale="90000"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Latha"/>
                <a:cs typeface="Latha"/>
              </a:rPr>
              <a:t>Core Sanctuary Messages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E9BBF53-FE99-2FB9-A339-50BA6DC13C96}"/>
              </a:ext>
            </a:extLst>
          </p:cNvPr>
          <p:cNvCxnSpPr/>
          <p:nvPr/>
        </p:nvCxnSpPr>
        <p:spPr>
          <a:xfrm>
            <a:off x="421337" y="365865"/>
            <a:ext cx="13804" cy="1393923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461FF54-5819-A09A-A2E3-19F0A9A0BB2A}"/>
              </a:ext>
            </a:extLst>
          </p:cNvPr>
          <p:cNvCxnSpPr>
            <a:cxnSpLocks/>
          </p:cNvCxnSpPr>
          <p:nvPr/>
        </p:nvCxnSpPr>
        <p:spPr>
          <a:xfrm>
            <a:off x="421336" y="4152774"/>
            <a:ext cx="13804" cy="2017377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0E8B974-A98B-D93D-9EEC-9A14CFA7EAFF}"/>
              </a:ext>
            </a:extLst>
          </p:cNvPr>
          <p:cNvCxnSpPr>
            <a:cxnSpLocks/>
          </p:cNvCxnSpPr>
          <p:nvPr/>
        </p:nvCxnSpPr>
        <p:spPr>
          <a:xfrm>
            <a:off x="8583972" y="4141228"/>
            <a:ext cx="13804" cy="2017377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AEBDB63-5EE9-5A3B-F7B6-1458E08820CE}"/>
              </a:ext>
            </a:extLst>
          </p:cNvPr>
          <p:cNvCxnSpPr>
            <a:cxnSpLocks/>
          </p:cNvCxnSpPr>
          <p:nvPr/>
        </p:nvCxnSpPr>
        <p:spPr>
          <a:xfrm flipH="1">
            <a:off x="8205231" y="377410"/>
            <a:ext cx="9287" cy="1647923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8093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75573D4-E8E9-9ADB-E18F-42BA319EC13A}"/>
              </a:ext>
            </a:extLst>
          </p:cNvPr>
          <p:cNvSpPr txBox="1">
            <a:spLocks/>
          </p:cNvSpPr>
          <p:nvPr/>
        </p:nvSpPr>
        <p:spPr>
          <a:xfrm>
            <a:off x="122382" y="28589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b="1">
                <a:solidFill>
                  <a:srgbClr val="FFFFFF"/>
                </a:solidFill>
                <a:latin typeface="Tunga"/>
                <a:cs typeface="Tunga"/>
              </a:rPr>
              <a:t>Tone &amp; Consistency</a:t>
            </a:r>
            <a:endParaRPr lang="en-US" sz="3800">
              <a:solidFill>
                <a:srgbClr val="FFFFFF"/>
              </a:solidFill>
              <a:latin typeface="Tunga"/>
              <a:cs typeface="Tunga"/>
            </a:endParaRPr>
          </a:p>
          <a:p>
            <a:r>
              <a:rPr lang="en-US" sz="3800">
                <a:solidFill>
                  <a:srgbClr val="FFFFFF"/>
                </a:solidFill>
                <a:latin typeface="Latha"/>
                <a:cs typeface="Latha"/>
              </a:rPr>
              <a:t>Expectations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F355C535-376A-BF57-38C9-56775F3200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6449825"/>
              </p:ext>
            </p:extLst>
          </p:nvPr>
        </p:nvGraphicFramePr>
        <p:xfrm>
          <a:off x="4410363" y="1223817"/>
          <a:ext cx="6967014" cy="4407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3507">
                  <a:extLst>
                    <a:ext uri="{9D8B030D-6E8A-4147-A177-3AD203B41FA5}">
                      <a16:colId xmlns:a16="http://schemas.microsoft.com/office/drawing/2014/main" val="1414323811"/>
                    </a:ext>
                  </a:extLst>
                </a:gridCol>
                <a:gridCol w="3483507">
                  <a:extLst>
                    <a:ext uri="{9D8B030D-6E8A-4147-A177-3AD203B41FA5}">
                      <a16:colId xmlns:a16="http://schemas.microsoft.com/office/drawing/2014/main" val="82144875"/>
                    </a:ext>
                  </a:extLst>
                </a:gridCol>
              </a:tblGrid>
              <a:tr h="5694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Don't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57A0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Do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57A0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804275"/>
                  </a:ext>
                </a:extLst>
              </a:tr>
              <a:tr h="12838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  <a:latin typeface="Aptos Display"/>
                        </a:rPr>
                        <a:t>We fix hurt birds.</a:t>
                      </a:r>
                      <a:endParaRPr lang="en-US">
                        <a:solidFill>
                          <a:srgbClr val="2D337E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  <a:latin typeface="Aptos Display"/>
                        </a:rPr>
                        <a:t>We care for injured and orphaned birds, nurse them back to health, and release them back into the wild whenever we can.</a:t>
                      </a:r>
                      <a:endParaRPr lang="en-US">
                        <a:solidFill>
                          <a:srgbClr val="2D337E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2701184"/>
                  </a:ext>
                </a:extLst>
              </a:tr>
              <a:tr h="126999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 Display"/>
                        </a:rPr>
                        <a:t>I'm not totally sure, but I think it does that because it's stressed.</a:t>
                      </a:r>
                      <a:endParaRPr lang="en-US">
                        <a:solidFill>
                          <a:srgbClr val="2D337E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 Display"/>
                        </a:rPr>
                        <a:t>This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 Display"/>
                        </a:rPr>
                        <a:t>behaviour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 Display"/>
                        </a:rPr>
                        <a:t> usually means she's alert and focused – birds of prey are incredibly tuned in to their surroundings</a:t>
                      </a:r>
                      <a:endParaRPr lang="en-US">
                        <a:solidFill>
                          <a:srgbClr val="2D337E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03389"/>
                  </a:ext>
                </a:extLst>
              </a:tr>
              <a:tr h="12838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 Display"/>
                        </a:rPr>
                        <a:t>I don't know, that's not really my area.</a:t>
                      </a:r>
                      <a:endParaRPr lang="en-US">
                        <a:solidFill>
                          <a:srgbClr val="2D337E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Latha"/>
                          <a:cs typeface="Latha"/>
                        </a:rPr>
                        <a:t>That's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 Display"/>
                        </a:rPr>
                        <a:t> a great question — let me find out the answer for you and come back to you before the end of the tour.</a:t>
                      </a:r>
                      <a:endParaRPr lang="en-US">
                        <a:solidFill>
                          <a:srgbClr val="2D337E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230122"/>
                  </a:ext>
                </a:extLst>
              </a:tr>
            </a:tbl>
          </a:graphicData>
        </a:graphic>
      </p:graphicFrame>
      <p:pic>
        <p:nvPicPr>
          <p:cNvPr id="2" name="Picture 1" descr="A green check mark in a circle&#10;&#10;AI-generated content may be incorrect.">
            <a:extLst>
              <a:ext uri="{FF2B5EF4-FFF2-40B4-BE49-F238E27FC236}">
                <a16:creationId xmlns:a16="http://schemas.microsoft.com/office/drawing/2014/main" id="{DB7CF21E-7645-DDFF-9073-D17BC988F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2658" y="686234"/>
            <a:ext cx="1086138" cy="1063625"/>
          </a:xfrm>
          <a:prstGeom prst="rect">
            <a:avLst/>
          </a:prstGeom>
        </p:spPr>
      </p:pic>
      <p:pic>
        <p:nvPicPr>
          <p:cNvPr id="4" name="Picture 3" descr="A red x in a circle&#10;&#10;AI-generated content may be incorrect.">
            <a:extLst>
              <a:ext uri="{FF2B5EF4-FFF2-40B4-BE49-F238E27FC236}">
                <a16:creationId xmlns:a16="http://schemas.microsoft.com/office/drawing/2014/main" id="{E3369E4C-C940-3B2E-83EB-726272C219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2773" y="644813"/>
            <a:ext cx="1073728" cy="107719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F49DD6D-B3EE-EF28-6C21-17779D688274}"/>
              </a:ext>
            </a:extLst>
          </p:cNvPr>
          <p:cNvGrpSpPr/>
          <p:nvPr/>
        </p:nvGrpSpPr>
        <p:grpSpPr>
          <a:xfrm>
            <a:off x="4441235" y="1876978"/>
            <a:ext cx="6876553" cy="1145489"/>
            <a:chOff x="4430192" y="1821761"/>
            <a:chExt cx="6876553" cy="120070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5450BCF-23FB-8066-5D5C-74A5201DA28D}"/>
                </a:ext>
              </a:extLst>
            </p:cNvPr>
            <p:cNvSpPr/>
            <p:nvPr/>
          </p:nvSpPr>
          <p:spPr>
            <a:xfrm>
              <a:off x="4430192" y="1821761"/>
              <a:ext cx="3408901" cy="12007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73193A9-E797-F4E0-2ED9-5C90C99015A1}"/>
                </a:ext>
              </a:extLst>
            </p:cNvPr>
            <p:cNvSpPr/>
            <p:nvPr/>
          </p:nvSpPr>
          <p:spPr>
            <a:xfrm>
              <a:off x="7897844" y="1821761"/>
              <a:ext cx="3408901" cy="12007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AC43626-8B5C-9687-E9D7-742FF4172A47}"/>
              </a:ext>
            </a:extLst>
          </p:cNvPr>
          <p:cNvGrpSpPr/>
          <p:nvPr/>
        </p:nvGrpSpPr>
        <p:grpSpPr>
          <a:xfrm>
            <a:off x="4452279" y="3124891"/>
            <a:ext cx="6876553" cy="1200706"/>
            <a:chOff x="4430192" y="1821761"/>
            <a:chExt cx="6876553" cy="120070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6022F25-6F37-15A2-F9C6-521CE3F70AA0}"/>
                </a:ext>
              </a:extLst>
            </p:cNvPr>
            <p:cNvSpPr/>
            <p:nvPr/>
          </p:nvSpPr>
          <p:spPr>
            <a:xfrm>
              <a:off x="4430192" y="1821761"/>
              <a:ext cx="3408901" cy="12007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53224D8-A80B-370A-A008-90D553C9C892}"/>
                </a:ext>
              </a:extLst>
            </p:cNvPr>
            <p:cNvSpPr/>
            <p:nvPr/>
          </p:nvSpPr>
          <p:spPr>
            <a:xfrm>
              <a:off x="7897844" y="1821761"/>
              <a:ext cx="3408901" cy="12007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3A2C43D-C9CC-0A45-460C-98C53B766CC1}"/>
              </a:ext>
            </a:extLst>
          </p:cNvPr>
          <p:cNvGrpSpPr/>
          <p:nvPr/>
        </p:nvGrpSpPr>
        <p:grpSpPr>
          <a:xfrm>
            <a:off x="4439027" y="4436856"/>
            <a:ext cx="6876553" cy="1090272"/>
            <a:chOff x="4430192" y="1821761"/>
            <a:chExt cx="6876553" cy="120070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D09854-61AE-9267-586D-931359A1CAAB}"/>
                </a:ext>
              </a:extLst>
            </p:cNvPr>
            <p:cNvSpPr/>
            <p:nvPr/>
          </p:nvSpPr>
          <p:spPr>
            <a:xfrm>
              <a:off x="4430192" y="1821761"/>
              <a:ext cx="3408901" cy="12007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9052F3-DAC5-7CAA-EE9B-BFDDD5EBCAFB}"/>
                </a:ext>
              </a:extLst>
            </p:cNvPr>
            <p:cNvSpPr/>
            <p:nvPr/>
          </p:nvSpPr>
          <p:spPr>
            <a:xfrm>
              <a:off x="7897844" y="1821761"/>
              <a:ext cx="3408901" cy="12007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4016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8306CA-A8EF-0D5A-0137-B8F2C676A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background with white squares&#10;&#10;AI-generated content may be incorrect.">
            <a:extLst>
              <a:ext uri="{FF2B5EF4-FFF2-40B4-BE49-F238E27FC236}">
                <a16:creationId xmlns:a16="http://schemas.microsoft.com/office/drawing/2014/main" id="{A3AAACDC-3F4D-DC2E-28F5-C59D38048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3874" y="331304"/>
            <a:ext cx="3203818" cy="24185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DB35C8-7F3C-356B-A395-691268FE31B2}"/>
              </a:ext>
            </a:extLst>
          </p:cNvPr>
          <p:cNvSpPr txBox="1"/>
          <p:nvPr/>
        </p:nvSpPr>
        <p:spPr>
          <a:xfrm>
            <a:off x="2407479" y="2976218"/>
            <a:ext cx="7377043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i="1" dirty="0">
                <a:solidFill>
                  <a:srgbClr val="161D6F"/>
                </a:solidFill>
                <a:latin typeface="Arial"/>
                <a:ea typeface="Arial"/>
                <a:cs typeface="Arial"/>
              </a:rPr>
              <a:t>Think about a time you had a great experience as a visitor somewhere. What made it memorable?</a:t>
            </a:r>
            <a:endParaRPr lang="en-US" sz="3600" dirty="0">
              <a:solidFill>
                <a:srgbClr val="161D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577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CD07ED-3C68-E727-FC7F-C148241496FE}"/>
              </a:ext>
            </a:extLst>
          </p:cNvPr>
          <p:cNvSpPr txBox="1"/>
          <p:nvPr/>
        </p:nvSpPr>
        <p:spPr>
          <a:xfrm>
            <a:off x="6947647" y="2274794"/>
            <a:ext cx="6096000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0" i="0" u="sng" baseline="0">
                <a:solidFill>
                  <a:srgbClr val="161D6F"/>
                </a:solidFill>
                <a:latin typeface="Latha"/>
              </a:rPr>
              <a:t>Topic </a:t>
            </a:r>
            <a:r>
              <a:rPr lang="en-US" sz="4000" u="sng">
                <a:solidFill>
                  <a:srgbClr val="161D6F"/>
                </a:solidFill>
                <a:latin typeface="Latha"/>
              </a:rPr>
              <a:t>2</a:t>
            </a:r>
            <a:r>
              <a:rPr lang="en-US" sz="4000" b="0" i="0" u="sng" baseline="0">
                <a:solidFill>
                  <a:srgbClr val="161D6F"/>
                </a:solidFill>
                <a:latin typeface="Latha"/>
              </a:rPr>
              <a:t>:</a:t>
            </a:r>
            <a:endParaRPr lang="en-US"/>
          </a:p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9C094F-37D8-0018-FF0C-A992F8B6D668}"/>
              </a:ext>
            </a:extLst>
          </p:cNvPr>
          <p:cNvSpPr txBox="1"/>
          <p:nvPr/>
        </p:nvSpPr>
        <p:spPr>
          <a:xfrm>
            <a:off x="6947647" y="2991971"/>
            <a:ext cx="5042648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161D6F"/>
                </a:solidFill>
                <a:latin typeface="Latha"/>
                <a:cs typeface="Segoe UI"/>
              </a:rPr>
              <a:t>SPEAKING WITH CLARITY AND CONFIDENCE</a:t>
            </a:r>
            <a:endParaRPr lang="en-US" sz="2800" b="1" dirty="0">
              <a:solidFill>
                <a:srgbClr val="161D6F"/>
              </a:solidFill>
              <a:latin typeface="Latha"/>
              <a:cs typeface="Segoe UI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713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9B14AD0-66C3-FF25-A289-ED3F872151D4}"/>
              </a:ext>
            </a:extLst>
          </p:cNvPr>
          <p:cNvSpPr txBox="1">
            <a:spLocks/>
          </p:cNvSpPr>
          <p:nvPr/>
        </p:nvSpPr>
        <p:spPr>
          <a:xfrm>
            <a:off x="1243061" y="359470"/>
            <a:ext cx="6083804" cy="10971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u="sng">
                <a:solidFill>
                  <a:srgbClr val="2D337E"/>
                </a:solidFill>
                <a:latin typeface="Tunga"/>
                <a:cs typeface="Tunga"/>
              </a:rPr>
              <a:t>Voice Clarity &amp; Pacing</a:t>
            </a:r>
            <a:endParaRPr lang="en-US" sz="5400" u="sng">
              <a:solidFill>
                <a:srgbClr val="2D337E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AE65F4B-B48E-9D8E-401A-A9725E8D1D01}"/>
              </a:ext>
            </a:extLst>
          </p:cNvPr>
          <p:cNvGrpSpPr/>
          <p:nvPr/>
        </p:nvGrpSpPr>
        <p:grpSpPr>
          <a:xfrm>
            <a:off x="1355587" y="1626152"/>
            <a:ext cx="10399384" cy="1352827"/>
            <a:chOff x="1355587" y="1626152"/>
            <a:chExt cx="10399384" cy="1352827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D784C8E-0044-EA81-2E3F-F278F91C2B4B}"/>
                </a:ext>
              </a:extLst>
            </p:cNvPr>
            <p:cNvGrpSpPr/>
            <p:nvPr/>
          </p:nvGrpSpPr>
          <p:grpSpPr>
            <a:xfrm>
              <a:off x="1355587" y="1626152"/>
              <a:ext cx="7788413" cy="1352827"/>
              <a:chOff x="1355587" y="1626152"/>
              <a:chExt cx="7788413" cy="1352827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E20C1E7-171A-4B0A-806E-F30BB6937A3F}"/>
                  </a:ext>
                </a:extLst>
              </p:cNvPr>
              <p:cNvSpPr txBox="1"/>
              <p:nvPr/>
            </p:nvSpPr>
            <p:spPr>
              <a:xfrm>
                <a:off x="3048000" y="1966556"/>
                <a:ext cx="6096000" cy="677108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3800" b="1">
                    <a:solidFill>
                      <a:srgbClr val="161D6F"/>
                    </a:solidFill>
                    <a:latin typeface="Latha"/>
                  </a:rPr>
                  <a:t>PROJECTION</a:t>
                </a:r>
                <a:endParaRPr lang="en-US" sz="3800"/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DAD0C8C3-1068-63B8-67E0-B99EAEDAF7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5587" y="1626152"/>
                <a:ext cx="1419087" cy="1352827"/>
              </a:xfrm>
              <a:prstGeom prst="rect">
                <a:avLst/>
              </a:prstGeom>
            </p:spPr>
          </p:pic>
        </p:grpSp>
        <p:pic>
          <p:nvPicPr>
            <p:cNvPr id="4" name="Picture 3" descr="A blue screen with a black border&#10;&#10;AI-generated content may be incorrect.">
              <a:extLst>
                <a:ext uri="{FF2B5EF4-FFF2-40B4-BE49-F238E27FC236}">
                  <a16:creationId xmlns:a16="http://schemas.microsoft.com/office/drawing/2014/main" id="{02A0DAD9-3423-6C91-3B78-C07F70203A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7146" y="2041297"/>
              <a:ext cx="4997825" cy="523024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80A0E40-59D9-9A7A-4EC5-19FF2AC18B6D}"/>
                </a:ext>
              </a:extLst>
            </p:cNvPr>
            <p:cNvSpPr txBox="1"/>
            <p:nvPr/>
          </p:nvSpPr>
          <p:spPr>
            <a:xfrm>
              <a:off x="6835588" y="2039471"/>
              <a:ext cx="4258236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800">
                  <a:solidFill>
                    <a:srgbClr val="2D337E"/>
                  </a:solidFill>
                  <a:latin typeface="Tunga"/>
                </a:rPr>
                <a:t>Speak to the back of the group.</a:t>
              </a:r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FD64B44-C20B-117D-FB6B-2F12701FF2D4}"/>
              </a:ext>
            </a:extLst>
          </p:cNvPr>
          <p:cNvGrpSpPr/>
          <p:nvPr/>
        </p:nvGrpSpPr>
        <p:grpSpPr>
          <a:xfrm>
            <a:off x="1040296" y="3177209"/>
            <a:ext cx="10712466" cy="1574800"/>
            <a:chOff x="1040296" y="3177209"/>
            <a:chExt cx="10712466" cy="157480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1A2BC3E-E6F5-8257-70BD-158B29FB7606}"/>
                </a:ext>
              </a:extLst>
            </p:cNvPr>
            <p:cNvGrpSpPr/>
            <p:nvPr/>
          </p:nvGrpSpPr>
          <p:grpSpPr>
            <a:xfrm>
              <a:off x="1040296" y="3177209"/>
              <a:ext cx="8103704" cy="1574800"/>
              <a:chOff x="1040296" y="3177209"/>
              <a:chExt cx="8103704" cy="1574800"/>
            </a:xfrm>
          </p:grpSpPr>
          <p:pic>
            <p:nvPicPr>
              <p:cNvPr id="8" name="Picture 7" descr="A black circle with a point&#10;&#10;AI-generated content may be incorrect.">
                <a:extLst>
                  <a:ext uri="{FF2B5EF4-FFF2-40B4-BE49-F238E27FC236}">
                    <a16:creationId xmlns:a16="http://schemas.microsoft.com/office/drawing/2014/main" id="{456B9ABA-05B0-BBE2-7F16-2C46CF0783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40296" y="3177209"/>
                <a:ext cx="1652105" cy="1574800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299C690-A288-5B82-2D18-3858A963BF4C}"/>
                  </a:ext>
                </a:extLst>
              </p:cNvPr>
              <p:cNvSpPr txBox="1"/>
              <p:nvPr/>
            </p:nvSpPr>
            <p:spPr>
              <a:xfrm>
                <a:off x="3048000" y="3623077"/>
                <a:ext cx="6096000" cy="677108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3800" b="1">
                    <a:solidFill>
                      <a:srgbClr val="161D6F"/>
                    </a:solidFill>
                    <a:latin typeface="Latha"/>
                  </a:rPr>
                  <a:t>PACING</a:t>
                </a:r>
                <a:endParaRPr lang="en-US" sz="3800"/>
              </a:p>
            </p:txBody>
          </p:sp>
        </p:grpSp>
        <p:pic>
          <p:nvPicPr>
            <p:cNvPr id="7" name="Picture 6" descr="A blue screen with a black border&#10;&#10;AI-generated content may be incorrect.">
              <a:extLst>
                <a:ext uri="{FF2B5EF4-FFF2-40B4-BE49-F238E27FC236}">
                  <a16:creationId xmlns:a16="http://schemas.microsoft.com/office/drawing/2014/main" id="{56E247CE-5BEE-99B5-CE56-1E059FC7A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4937" y="3706653"/>
              <a:ext cx="4997825" cy="52302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53D434B-2997-BB81-2487-1BE06AF99C73}"/>
                </a:ext>
              </a:extLst>
            </p:cNvPr>
            <p:cNvSpPr txBox="1"/>
            <p:nvPr/>
          </p:nvSpPr>
          <p:spPr>
            <a:xfrm>
              <a:off x="6758609" y="3705087"/>
              <a:ext cx="3876261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800" dirty="0">
                  <a:solidFill>
                    <a:srgbClr val="2D337E"/>
                  </a:solidFill>
                  <a:latin typeface="Tunga"/>
                </a:rPr>
                <a:t>Slow dow</a:t>
              </a:r>
              <a:r>
                <a:rPr lang="en-US" sz="2800">
                  <a:solidFill>
                    <a:srgbClr val="2D337E"/>
                  </a:solidFill>
                  <a:latin typeface="Tunga"/>
                </a:rPr>
                <a:t>n your speech</a:t>
              </a:r>
              <a:endParaRPr lang="en-US" sz="2800">
                <a:latin typeface="Tunga"/>
                <a:cs typeface="Tunga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D7C0C98-1EF1-4375-67D0-8FE6B96878C8}"/>
              </a:ext>
            </a:extLst>
          </p:cNvPr>
          <p:cNvGrpSpPr/>
          <p:nvPr/>
        </p:nvGrpSpPr>
        <p:grpSpPr>
          <a:xfrm>
            <a:off x="1358507" y="5052549"/>
            <a:ext cx="10394255" cy="1026726"/>
            <a:chOff x="1358507" y="5052549"/>
            <a:chExt cx="10394255" cy="1026726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665F42F-48B6-EDB8-B6D7-262AB8B269A4}"/>
                </a:ext>
              </a:extLst>
            </p:cNvPr>
            <p:cNvGrpSpPr/>
            <p:nvPr/>
          </p:nvGrpSpPr>
          <p:grpSpPr>
            <a:xfrm>
              <a:off x="1358507" y="5052549"/>
              <a:ext cx="7785493" cy="1026726"/>
              <a:chOff x="1358507" y="5052549"/>
              <a:chExt cx="7785493" cy="1026726"/>
            </a:xfrm>
          </p:grpSpPr>
          <p:pic>
            <p:nvPicPr>
              <p:cNvPr id="10" name="Picture 9" descr="Dart Board Icon - Free PNG &amp; SVG 353994 - Noun Project">
                <a:extLst>
                  <a:ext uri="{FF2B5EF4-FFF2-40B4-BE49-F238E27FC236}">
                    <a16:creationId xmlns:a16="http://schemas.microsoft.com/office/drawing/2014/main" id="{83EC5C17-AAA0-3D08-C016-CA42845BE1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58507" y="5052549"/>
                <a:ext cx="1015683" cy="1026726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E631560-2CBD-C467-D422-7F91BD4DC58A}"/>
                  </a:ext>
                </a:extLst>
              </p:cNvPr>
              <p:cNvSpPr txBox="1"/>
              <p:nvPr/>
            </p:nvSpPr>
            <p:spPr>
              <a:xfrm>
                <a:off x="3048000" y="5224382"/>
                <a:ext cx="6096000" cy="677108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3800" b="1">
                    <a:solidFill>
                      <a:srgbClr val="161D6F"/>
                    </a:solidFill>
                    <a:latin typeface="Latha"/>
                  </a:rPr>
                  <a:t>AVOID FILLERS</a:t>
                </a:r>
                <a:endParaRPr lang="en-US" sz="3800"/>
              </a:p>
            </p:txBody>
          </p:sp>
        </p:grpSp>
        <p:pic>
          <p:nvPicPr>
            <p:cNvPr id="9" name="Picture 8" descr="A blue screen with a black border&#10;&#10;AI-generated content may be incorrect.">
              <a:extLst>
                <a:ext uri="{FF2B5EF4-FFF2-40B4-BE49-F238E27FC236}">
                  <a16:creationId xmlns:a16="http://schemas.microsoft.com/office/drawing/2014/main" id="{5B2B217E-F6F4-62B4-2304-9678384FC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4937" y="5296914"/>
              <a:ext cx="4997825" cy="523024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9075D56-070F-DA3B-E74B-19A7E82615EF}"/>
                </a:ext>
              </a:extLst>
            </p:cNvPr>
            <p:cNvSpPr txBox="1"/>
            <p:nvPr/>
          </p:nvSpPr>
          <p:spPr>
            <a:xfrm>
              <a:off x="6758609" y="5295347"/>
              <a:ext cx="4483653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800">
                  <a:solidFill>
                    <a:srgbClr val="2D337E"/>
                  </a:solidFill>
                  <a:latin typeface="Tunga"/>
                </a:rPr>
                <a:t>These can distract &amp; undermine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27203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544901-B350-1C85-18DB-9DDB36C4D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1E37785-2E86-29D2-75A4-8A0417E53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6168B60-DAAA-F67C-A40D-1ED387135226}"/>
              </a:ext>
            </a:extLst>
          </p:cNvPr>
          <p:cNvSpPr txBox="1">
            <a:spLocks/>
          </p:cNvSpPr>
          <p:nvPr/>
        </p:nvSpPr>
        <p:spPr>
          <a:xfrm>
            <a:off x="358603" y="182829"/>
            <a:ext cx="6370499" cy="83452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u="sng" dirty="0">
                <a:solidFill>
                  <a:srgbClr val="161D6F"/>
                </a:solidFill>
                <a:latin typeface="Latha"/>
                <a:cs typeface="Latha"/>
              </a:rPr>
              <a:t>Structuring </a:t>
            </a:r>
            <a:r>
              <a:rPr lang="en-US" sz="4000" u="sng">
                <a:solidFill>
                  <a:srgbClr val="161D6F"/>
                </a:solidFill>
                <a:latin typeface="Latha"/>
                <a:cs typeface="Latha"/>
              </a:rPr>
              <a:t>Explanations</a:t>
            </a:r>
            <a:endParaRPr lang="en-US">
              <a:solidFill>
                <a:srgbClr val="161D6F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5343D1-09FF-DB17-27FF-F69E2B9FD034}"/>
              </a:ext>
            </a:extLst>
          </p:cNvPr>
          <p:cNvSpPr/>
          <p:nvPr/>
        </p:nvSpPr>
        <p:spPr>
          <a:xfrm>
            <a:off x="353230" y="1263935"/>
            <a:ext cx="2925858" cy="3174280"/>
          </a:xfrm>
          <a:prstGeom prst="rect">
            <a:avLst/>
          </a:prstGeom>
          <a:solidFill>
            <a:srgbClr val="CBE6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D3E8BF-FE7D-66D5-1479-741AE9F25E05}"/>
              </a:ext>
            </a:extLst>
          </p:cNvPr>
          <p:cNvSpPr/>
          <p:nvPr/>
        </p:nvSpPr>
        <p:spPr>
          <a:xfrm>
            <a:off x="4627055" y="1263935"/>
            <a:ext cx="2925858" cy="3174280"/>
          </a:xfrm>
          <a:prstGeom prst="rect">
            <a:avLst/>
          </a:prstGeom>
          <a:solidFill>
            <a:srgbClr val="CBE6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DB1A6D-D1CB-4060-DD92-FF2E1ADD9CBA}"/>
              </a:ext>
            </a:extLst>
          </p:cNvPr>
          <p:cNvSpPr/>
          <p:nvPr/>
        </p:nvSpPr>
        <p:spPr>
          <a:xfrm>
            <a:off x="8922969" y="1263935"/>
            <a:ext cx="2925858" cy="3174280"/>
          </a:xfrm>
          <a:prstGeom prst="rect">
            <a:avLst/>
          </a:prstGeom>
          <a:solidFill>
            <a:srgbClr val="CBE6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8046305-BE20-2A6B-D924-BEAFF2B8A708}"/>
              </a:ext>
            </a:extLst>
          </p:cNvPr>
          <p:cNvCxnSpPr/>
          <p:nvPr/>
        </p:nvCxnSpPr>
        <p:spPr>
          <a:xfrm>
            <a:off x="3281908" y="2853872"/>
            <a:ext cx="1338268" cy="141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C7E2398-7F44-8F68-1244-D5F568214342}"/>
              </a:ext>
            </a:extLst>
          </p:cNvPr>
          <p:cNvCxnSpPr>
            <a:cxnSpLocks/>
          </p:cNvCxnSpPr>
          <p:nvPr/>
        </p:nvCxnSpPr>
        <p:spPr>
          <a:xfrm flipV="1">
            <a:off x="7555733" y="2856794"/>
            <a:ext cx="1371885" cy="82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577D278-3058-5FAC-8DBC-5C9BF67FF9E7}"/>
              </a:ext>
            </a:extLst>
          </p:cNvPr>
          <p:cNvSpPr txBox="1"/>
          <p:nvPr/>
        </p:nvSpPr>
        <p:spPr>
          <a:xfrm>
            <a:off x="839305" y="1397001"/>
            <a:ext cx="1910522" cy="5342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solidFill>
                  <a:srgbClr val="161D6F"/>
                </a:solidFill>
                <a:latin typeface="Latha"/>
                <a:cs typeface="Latha"/>
              </a:rPr>
              <a:t>HOOK</a:t>
            </a:r>
            <a:endParaRPr lang="en-US" sz="2800" b="1" dirty="0">
              <a:solidFill>
                <a:srgbClr val="161D6F"/>
              </a:solidFill>
              <a:latin typeface="Latha"/>
              <a:cs typeface="Lath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A14C64-30AB-8037-AFA0-55D4E80BCF55}"/>
              </a:ext>
            </a:extLst>
          </p:cNvPr>
          <p:cNvSpPr txBox="1"/>
          <p:nvPr/>
        </p:nvSpPr>
        <p:spPr>
          <a:xfrm>
            <a:off x="5113131" y="1397001"/>
            <a:ext cx="1910522" cy="5342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solidFill>
                  <a:srgbClr val="161D6F"/>
                </a:solidFill>
                <a:latin typeface="Latha"/>
                <a:cs typeface="Latha"/>
              </a:rPr>
              <a:t>CORE</a:t>
            </a:r>
            <a:endParaRPr lang="en-US" sz="2800" b="1" dirty="0">
              <a:solidFill>
                <a:srgbClr val="161D6F"/>
              </a:solidFill>
              <a:latin typeface="Latha"/>
              <a:cs typeface="Lath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FAA1C7-CD8C-B240-E67E-C03E32A3A863}"/>
              </a:ext>
            </a:extLst>
          </p:cNvPr>
          <p:cNvSpPr txBox="1"/>
          <p:nvPr/>
        </p:nvSpPr>
        <p:spPr>
          <a:xfrm>
            <a:off x="9409044" y="1397001"/>
            <a:ext cx="1910522" cy="5342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solidFill>
                  <a:srgbClr val="161D6F"/>
                </a:solidFill>
                <a:latin typeface="Latha"/>
                <a:cs typeface="Latha"/>
              </a:rPr>
              <a:t>CLOSE</a:t>
            </a:r>
            <a:endParaRPr lang="en-US" sz="2800" b="1" dirty="0">
              <a:solidFill>
                <a:srgbClr val="161D6F"/>
              </a:solidFill>
              <a:latin typeface="Latha"/>
              <a:cs typeface="Latha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92E9CB2-2224-47C6-283C-6C0C769A3E03}"/>
              </a:ext>
            </a:extLst>
          </p:cNvPr>
          <p:cNvSpPr txBox="1">
            <a:spLocks/>
          </p:cNvSpPr>
          <p:nvPr/>
        </p:nvSpPr>
        <p:spPr>
          <a:xfrm>
            <a:off x="590517" y="2148023"/>
            <a:ext cx="2458995" cy="207111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>
                <a:solidFill>
                  <a:srgbClr val="161D6F"/>
                </a:solidFill>
                <a:latin typeface="Tunga"/>
                <a:cs typeface="Tunga"/>
              </a:rPr>
              <a:t>Grab listeners' attention </a:t>
            </a:r>
            <a:r>
              <a:rPr lang="en-US" sz="3000" dirty="0">
                <a:solidFill>
                  <a:srgbClr val="161D6F"/>
                </a:solidFill>
                <a:latin typeface="Tunga"/>
                <a:cs typeface="Tunga"/>
              </a:rPr>
              <a:t>with a surprising fact or question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FC4F29F-9795-0933-61E8-A0A2FA59FB8D}"/>
              </a:ext>
            </a:extLst>
          </p:cNvPr>
          <p:cNvSpPr txBox="1">
            <a:spLocks/>
          </p:cNvSpPr>
          <p:nvPr/>
        </p:nvSpPr>
        <p:spPr>
          <a:xfrm>
            <a:off x="4864343" y="2346806"/>
            <a:ext cx="2458995" cy="114345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rgbClr val="161D6F"/>
                </a:solidFill>
                <a:latin typeface="Tunga"/>
                <a:cs typeface="Tunga"/>
              </a:rPr>
              <a:t>Deliver the key infor</a:t>
            </a:r>
            <a:r>
              <a:rPr lang="en-US" sz="3000">
                <a:solidFill>
                  <a:srgbClr val="161D6F"/>
                </a:solidFill>
                <a:latin typeface="Tunga"/>
                <a:cs typeface="Tunga"/>
              </a:rPr>
              <a:t>mation simply &amp; clearly</a:t>
            </a:r>
            <a:endParaRPr lang="en-US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C39CC58-3F60-22D1-5D0D-B7221E7E3C94}"/>
              </a:ext>
            </a:extLst>
          </p:cNvPr>
          <p:cNvSpPr txBox="1">
            <a:spLocks/>
          </p:cNvSpPr>
          <p:nvPr/>
        </p:nvSpPr>
        <p:spPr>
          <a:xfrm>
            <a:off x="9138168" y="2148023"/>
            <a:ext cx="2458995" cy="207111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rgbClr val="161D6F"/>
                </a:solidFill>
                <a:latin typeface="Tunga"/>
                <a:cs typeface="Tunga"/>
              </a:rPr>
              <a:t>Land the message yo</a:t>
            </a:r>
            <a:r>
              <a:rPr lang="en-US" sz="3000">
                <a:solidFill>
                  <a:srgbClr val="161D6F"/>
                </a:solidFill>
                <a:latin typeface="Tunga"/>
                <a:cs typeface="Tunga"/>
              </a:rPr>
              <a:t>u want the audience to </a:t>
            </a:r>
            <a:r>
              <a:rPr lang="en-US" sz="3000" err="1">
                <a:solidFill>
                  <a:srgbClr val="161D6F"/>
                </a:solidFill>
                <a:latin typeface="Tunga"/>
                <a:cs typeface="Tunga"/>
              </a:rPr>
              <a:t>tak</a:t>
            </a:r>
            <a:r>
              <a:rPr lang="en-US" sz="3000">
                <a:solidFill>
                  <a:srgbClr val="161D6F"/>
                </a:solidFill>
                <a:latin typeface="Tunga"/>
                <a:cs typeface="Tunga"/>
              </a:rPr>
              <a:t>e away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FEC282-921D-BFC2-6221-2C54523B3B88}"/>
              </a:ext>
            </a:extLst>
          </p:cNvPr>
          <p:cNvSpPr/>
          <p:nvPr/>
        </p:nvSpPr>
        <p:spPr>
          <a:xfrm>
            <a:off x="353229" y="4621152"/>
            <a:ext cx="2925858" cy="2036802"/>
          </a:xfrm>
          <a:prstGeom prst="rect">
            <a:avLst/>
          </a:prstGeom>
          <a:solidFill>
            <a:srgbClr val="5FAF8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solidFill>
                  <a:srgbClr val="2D337E"/>
                </a:solidFill>
                <a:ea typeface="+mn-lt"/>
                <a:cs typeface="+mn-lt"/>
              </a:rPr>
              <a:t>"Did you know a kestrel can spot a beetle from 50 </a:t>
            </a:r>
            <a:r>
              <a:rPr lang="en-US" dirty="0" err="1">
                <a:solidFill>
                  <a:srgbClr val="2D337E"/>
                </a:solidFill>
                <a:ea typeface="+mn-lt"/>
                <a:cs typeface="+mn-lt"/>
              </a:rPr>
              <a:t>metres</a:t>
            </a:r>
            <a:r>
              <a:rPr lang="en-US" dirty="0">
                <a:solidFill>
                  <a:srgbClr val="2D337E"/>
                </a:solidFill>
                <a:ea typeface="+mn-lt"/>
                <a:cs typeface="+mn-lt"/>
              </a:rPr>
              <a:t> away? They can even see ultraviolet light, which lets them track mice from high in the air."</a:t>
            </a:r>
            <a:endParaRPr lang="en-US">
              <a:solidFill>
                <a:srgbClr val="2D337E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35A7C3-358D-CE0A-BBB6-9CCC6BEA0DB1}"/>
              </a:ext>
            </a:extLst>
          </p:cNvPr>
          <p:cNvSpPr/>
          <p:nvPr/>
        </p:nvSpPr>
        <p:spPr>
          <a:xfrm>
            <a:off x="4649142" y="4621152"/>
            <a:ext cx="2925858" cy="2036802"/>
          </a:xfrm>
          <a:prstGeom prst="rect">
            <a:avLst/>
          </a:prstGeom>
          <a:solidFill>
            <a:srgbClr val="5FAF8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>
                <a:solidFill>
                  <a:srgbClr val="2D337E"/>
                </a:solidFill>
                <a:ea typeface="+mn-lt"/>
                <a:cs typeface="+mn-lt"/>
              </a:rPr>
              <a:t>"Kestrels are one of the species we care for here. Most come to us after collisions with vehicles or windows — injuries that stop them hunting. We rehabilitate them and, where possible, release them back into the wild."</a:t>
            </a:r>
            <a:endParaRPr lang="en-US" sz="1600">
              <a:solidFill>
                <a:srgbClr val="2D337E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A0346-15D9-C3A5-1CBA-FA6888EA2DD8}"/>
              </a:ext>
            </a:extLst>
          </p:cNvPr>
          <p:cNvSpPr/>
          <p:nvPr/>
        </p:nvSpPr>
        <p:spPr>
          <a:xfrm>
            <a:off x="8922968" y="4621152"/>
            <a:ext cx="2925858" cy="2036802"/>
          </a:xfrm>
          <a:prstGeom prst="rect">
            <a:avLst/>
          </a:prstGeom>
          <a:solidFill>
            <a:srgbClr val="5FAF8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"Every bird we successfully release is back where it belongs. That's what this sanctuary is for — and what your support makes possible."</a:t>
            </a:r>
            <a:endParaRPr lang="en-US">
              <a:solidFill>
                <a:srgbClr val="2D33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45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897CD17-F502-E3B5-2942-342A81857995}"/>
              </a:ext>
            </a:extLst>
          </p:cNvPr>
          <p:cNvSpPr txBox="1">
            <a:spLocks/>
          </p:cNvSpPr>
          <p:nvPr/>
        </p:nvSpPr>
        <p:spPr>
          <a:xfrm>
            <a:off x="358603" y="182829"/>
            <a:ext cx="10001204" cy="83452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u="sng">
                <a:solidFill>
                  <a:srgbClr val="161D6F"/>
                </a:solidFill>
                <a:latin typeface="Latha"/>
                <a:cs typeface="Latha"/>
              </a:rPr>
              <a:t>Adjusting to Different Audiences</a:t>
            </a:r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9D7ED16-2973-CE97-1D97-1E7D846FEBA0}"/>
              </a:ext>
            </a:extLst>
          </p:cNvPr>
          <p:cNvGrpSpPr/>
          <p:nvPr/>
        </p:nvGrpSpPr>
        <p:grpSpPr>
          <a:xfrm>
            <a:off x="209618" y="1253227"/>
            <a:ext cx="8194469" cy="1583221"/>
            <a:chOff x="209618" y="1253227"/>
            <a:chExt cx="8194469" cy="1583221"/>
          </a:xfrm>
        </p:grpSpPr>
        <p:pic>
          <p:nvPicPr>
            <p:cNvPr id="4" name="Picture 3" descr="A black and white circle with a black circle and a black and white circle with a black circle and a black and white circle with a black and white circle and a black and white circle with a&#10;&#10;AI-generated content may be incorrect.">
              <a:extLst>
                <a:ext uri="{FF2B5EF4-FFF2-40B4-BE49-F238E27FC236}">
                  <a16:creationId xmlns:a16="http://schemas.microsoft.com/office/drawing/2014/main" id="{ADDC2C7E-D81D-BAC9-F6B3-ABAE7F0B7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618" y="1253227"/>
              <a:ext cx="1605308" cy="158322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6986FA2-CD5B-F213-B441-3FE2A5551FE2}"/>
                </a:ext>
              </a:extLst>
            </p:cNvPr>
            <p:cNvSpPr txBox="1"/>
            <p:nvPr/>
          </p:nvSpPr>
          <p:spPr>
            <a:xfrm>
              <a:off x="2308087" y="1341782"/>
              <a:ext cx="6096000" cy="138499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>
                  <a:solidFill>
                    <a:srgbClr val="161D6F"/>
                  </a:solidFill>
                  <a:latin typeface="Latha"/>
                  <a:cs typeface="Latha"/>
                </a:rPr>
                <a:t>Short sentences</a:t>
              </a:r>
              <a:endParaRPr lang="en-US"/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>
                  <a:solidFill>
                    <a:srgbClr val="161D6F"/>
                  </a:solidFill>
                  <a:latin typeface="Latha"/>
                  <a:cs typeface="Latha"/>
                </a:rPr>
                <a:t>Questions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>
                  <a:solidFill>
                    <a:srgbClr val="161D6F"/>
                  </a:solidFill>
                  <a:latin typeface="Latha"/>
                  <a:cs typeface="Latha"/>
                </a:rPr>
                <a:t>Analogies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A45EC12-A70D-82F7-C7E5-C46B739FD0CE}"/>
              </a:ext>
            </a:extLst>
          </p:cNvPr>
          <p:cNvGrpSpPr/>
          <p:nvPr/>
        </p:nvGrpSpPr>
        <p:grpSpPr>
          <a:xfrm>
            <a:off x="206856" y="3050553"/>
            <a:ext cx="8197231" cy="1589434"/>
            <a:chOff x="206856" y="3050553"/>
            <a:chExt cx="8197231" cy="1589434"/>
          </a:xfrm>
        </p:grpSpPr>
        <p:pic>
          <p:nvPicPr>
            <p:cNvPr id="3" name="Picture 2" descr="A person and person in a circle&#10;&#10;AI-generated content may be incorrect.">
              <a:extLst>
                <a:ext uri="{FF2B5EF4-FFF2-40B4-BE49-F238E27FC236}">
                  <a16:creationId xmlns:a16="http://schemas.microsoft.com/office/drawing/2014/main" id="{83CA6D2B-0F1A-1C08-7379-FE714710C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6856" y="3050553"/>
              <a:ext cx="1589434" cy="158943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76C04B9-3018-72EF-9BFE-D4256716F8B1}"/>
                </a:ext>
              </a:extLst>
            </p:cNvPr>
            <p:cNvSpPr txBox="1"/>
            <p:nvPr/>
          </p:nvSpPr>
          <p:spPr>
            <a:xfrm>
              <a:off x="2308087" y="3362738"/>
              <a:ext cx="6096000" cy="95410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>
                  <a:solidFill>
                    <a:srgbClr val="161D6F"/>
                  </a:solidFill>
                  <a:latin typeface="Latha"/>
                  <a:cs typeface="Latha"/>
                </a:rPr>
                <a:t>Detail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>
                  <a:solidFill>
                    <a:srgbClr val="161D6F"/>
                  </a:solidFill>
                  <a:latin typeface="Latha"/>
                  <a:cs typeface="Latha"/>
                </a:rPr>
                <a:t>Wider themes</a:t>
              </a:r>
              <a:endParaRPr lang="en-US" sz="2800" b="1" dirty="0">
                <a:solidFill>
                  <a:srgbClr val="161D6F"/>
                </a:solidFill>
                <a:latin typeface="Latha"/>
                <a:cs typeface="Latha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04305C2-9056-16AA-70BC-B33AAC429362}"/>
              </a:ext>
            </a:extLst>
          </p:cNvPr>
          <p:cNvGrpSpPr/>
          <p:nvPr/>
        </p:nvGrpSpPr>
        <p:grpSpPr>
          <a:xfrm>
            <a:off x="193053" y="4847879"/>
            <a:ext cx="8211034" cy="1590677"/>
            <a:chOff x="193053" y="4847879"/>
            <a:chExt cx="8211034" cy="1590677"/>
          </a:xfrm>
        </p:grpSpPr>
        <p:pic>
          <p:nvPicPr>
            <p:cNvPr id="2" name="Picture 1" descr="A black and white circle with a couple of people holding a baby&#10;&#10;AI-generated content may be incorrect.">
              <a:extLst>
                <a:ext uri="{FF2B5EF4-FFF2-40B4-BE49-F238E27FC236}">
                  <a16:creationId xmlns:a16="http://schemas.microsoft.com/office/drawing/2014/main" id="{3CD21A34-B89F-BFF7-5D2E-6DC173523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053" y="4847879"/>
              <a:ext cx="1590677" cy="159067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CEBD078-D528-AD32-F082-D65F89572502}"/>
                </a:ext>
              </a:extLst>
            </p:cNvPr>
            <p:cNvSpPr txBox="1"/>
            <p:nvPr/>
          </p:nvSpPr>
          <p:spPr>
            <a:xfrm>
              <a:off x="2308087" y="5162826"/>
              <a:ext cx="6096000" cy="95410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>
                  <a:solidFill>
                    <a:srgbClr val="161D6F"/>
                  </a:solidFill>
                  <a:latin typeface="Latha"/>
                  <a:cs typeface="Latha"/>
                </a:rPr>
                <a:t>Hook to engage</a:t>
              </a:r>
              <a:endParaRPr lang="en-US">
                <a:solidFill>
                  <a:srgbClr val="000000"/>
                </a:solidFill>
                <a:latin typeface="Aptos" panose="020B0004020202020204"/>
                <a:cs typeface="Latha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>
                  <a:solidFill>
                    <a:srgbClr val="161D6F"/>
                  </a:solidFill>
                  <a:latin typeface="Latha"/>
                  <a:cs typeface="Latha"/>
                </a:rPr>
                <a:t>Detail layered into answer</a:t>
              </a:r>
              <a:endParaRPr lang="en-US" sz="2800" b="1" dirty="0">
                <a:solidFill>
                  <a:srgbClr val="161D6F"/>
                </a:solidFill>
                <a:latin typeface="Latha"/>
                <a:cs typeface="Latha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F8E9DE6-759D-B433-36CD-348DB388DFD5}"/>
              </a:ext>
            </a:extLst>
          </p:cNvPr>
          <p:cNvGrpSpPr/>
          <p:nvPr/>
        </p:nvGrpSpPr>
        <p:grpSpPr>
          <a:xfrm>
            <a:off x="8404088" y="1258956"/>
            <a:ext cx="3606300" cy="4334657"/>
            <a:chOff x="8404088" y="1258956"/>
            <a:chExt cx="3606300" cy="433465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A4D288-16A9-6D79-F91C-CBB48339137A}"/>
                </a:ext>
              </a:extLst>
            </p:cNvPr>
            <p:cNvSpPr txBox="1"/>
            <p:nvPr/>
          </p:nvSpPr>
          <p:spPr>
            <a:xfrm>
              <a:off x="8404088" y="1623295"/>
              <a:ext cx="3003826" cy="3970318"/>
            </a:xfrm>
            <a:prstGeom prst="rect">
              <a:avLst/>
            </a:prstGeom>
            <a:solidFill>
              <a:srgbClr val="D5EBF5"/>
            </a:solidFill>
            <a:ln w="28575">
              <a:solidFill>
                <a:srgbClr val="161D6F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endParaRPr lang="en-US" sz="2800" dirty="0">
                <a:solidFill>
                  <a:srgbClr val="2D337E"/>
                </a:solidFill>
                <a:latin typeface="Tunga"/>
                <a:ea typeface="Arial"/>
                <a:cs typeface="Tunga"/>
              </a:endParaRPr>
            </a:p>
            <a:p>
              <a:r>
                <a:rPr lang="en-US" sz="2800" dirty="0">
                  <a:solidFill>
                    <a:srgbClr val="2D337E"/>
                  </a:solidFill>
                  <a:latin typeface="Tunga"/>
                  <a:ea typeface="Arial"/>
                  <a:cs typeface="Tunga"/>
                </a:rPr>
                <a:t>What is a word or phrase that we might use with adult visitors which might not be appropriate when showing younger people the centre?</a:t>
              </a:r>
              <a:endParaRPr lang="en-US" sz="2800" dirty="0">
                <a:solidFill>
                  <a:srgbClr val="2D337E"/>
                </a:solidFill>
                <a:latin typeface="Tunga"/>
                <a:cs typeface="Tunga"/>
              </a:endParaRPr>
            </a:p>
            <a:p>
              <a:pPr algn="ctr"/>
              <a:endParaRPr lang="en-US" sz="2800" dirty="0">
                <a:solidFill>
                  <a:srgbClr val="2D337E"/>
                </a:solidFill>
                <a:latin typeface="Tunga"/>
                <a:cs typeface="Tunga"/>
              </a:endParaRPr>
            </a:p>
          </p:txBody>
        </p:sp>
        <p:pic>
          <p:nvPicPr>
            <p:cNvPr id="16" name="Picture 15" descr="A black background with white squares&#10;&#10;AI-generated content may be incorrect.">
              <a:extLst>
                <a:ext uri="{FF2B5EF4-FFF2-40B4-BE49-F238E27FC236}">
                  <a16:creationId xmlns:a16="http://schemas.microsoft.com/office/drawing/2014/main" id="{2EE1DAD4-EFFC-E274-A3A5-60FE32002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805439" y="1258956"/>
              <a:ext cx="1204949" cy="9055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676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AD7F1-D74E-46AB-A037-75363E0CB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69" y="1712429"/>
            <a:ext cx="4938644" cy="1292433"/>
          </a:xfrm>
        </p:spPr>
        <p:txBody>
          <a:bodyPr>
            <a:normAutofit/>
          </a:bodyPr>
          <a:lstStyle/>
          <a:p>
            <a:r>
              <a:rPr lang="en-US" sz="4800" u="sng">
                <a:solidFill>
                  <a:srgbClr val="2D337E"/>
                </a:solidFill>
                <a:latin typeface="Latha"/>
                <a:cs typeface="Latha"/>
              </a:rPr>
              <a:t>Breakout Rooms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1412EE-2080-04DE-6190-4340E541C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896" y="3009417"/>
            <a:ext cx="3463511" cy="20760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8B1785-D42D-80D3-E641-FAE3046E4DA6}"/>
              </a:ext>
            </a:extLst>
          </p:cNvPr>
          <p:cNvSpPr txBox="1"/>
          <p:nvPr/>
        </p:nvSpPr>
        <p:spPr>
          <a:xfrm>
            <a:off x="7487479" y="811695"/>
            <a:ext cx="332408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i="1" u="sng">
                <a:solidFill>
                  <a:srgbClr val="161D6F"/>
                </a:solidFill>
                <a:latin typeface="Arial"/>
                <a:ea typeface="Arial"/>
                <a:cs typeface="Arial"/>
              </a:rPr>
              <a:t>What does the sanctuary do?</a:t>
            </a:r>
            <a:endParaRPr lang="en-US" u="sng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C9B9F5-4AB6-09CF-B9D3-16861733B446}"/>
              </a:ext>
            </a:extLst>
          </p:cNvPr>
          <p:cNvSpPr txBox="1"/>
          <p:nvPr/>
        </p:nvSpPr>
        <p:spPr>
          <a:xfrm>
            <a:off x="6769652" y="2357783"/>
            <a:ext cx="5422348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161D6F"/>
                </a:solidFill>
                <a:latin typeface="Tunga"/>
                <a:cs typeface="Segoe UI"/>
              </a:rPr>
              <a:t>Speaker:</a:t>
            </a:r>
            <a:endParaRPr lang="en-US" sz="2800" dirty="0">
              <a:solidFill>
                <a:srgbClr val="161D6F"/>
              </a:solidFill>
              <a:latin typeface="Tunga"/>
              <a:cs typeface="Segoe UI"/>
            </a:endParaRPr>
          </a:p>
          <a:p>
            <a:r>
              <a:rPr lang="en-US" sz="2800" dirty="0">
                <a:solidFill>
                  <a:srgbClr val="161D6F"/>
                </a:solidFill>
                <a:latin typeface="Tunga"/>
                <a:cs typeface="Segoe UI"/>
              </a:rPr>
              <a:t>Deliver a </a:t>
            </a:r>
            <a:r>
              <a:rPr lang="en-US" sz="2800" b="1" dirty="0">
                <a:solidFill>
                  <a:srgbClr val="161D6F"/>
                </a:solidFill>
                <a:latin typeface="Tunga"/>
                <a:cs typeface="Segoe UI"/>
              </a:rPr>
              <a:t>1 minute</a:t>
            </a:r>
            <a:r>
              <a:rPr lang="en-US" sz="2800" dirty="0">
                <a:solidFill>
                  <a:srgbClr val="161D6F"/>
                </a:solidFill>
                <a:latin typeface="Tunga"/>
                <a:cs typeface="Segoe UI"/>
              </a:rPr>
              <a:t> explanation to:</a:t>
            </a:r>
            <a:endParaRPr lang="en-US">
              <a:solidFill>
                <a:srgbClr val="000000"/>
              </a:solidFill>
              <a:latin typeface="Aptos" panose="020B0004020202020204"/>
              <a:cs typeface="Segoe UI"/>
            </a:endParaRPr>
          </a:p>
          <a:p>
            <a:pPr marL="457200" indent="-457200">
              <a:buFont typeface="Calibri"/>
              <a:buChar char="-"/>
            </a:pPr>
            <a:r>
              <a:rPr lang="en-US" sz="2800">
                <a:solidFill>
                  <a:srgbClr val="161D6F"/>
                </a:solidFill>
                <a:latin typeface="Tunga"/>
                <a:cs typeface="Segoe UI"/>
              </a:rPr>
              <a:t>An adult.</a:t>
            </a:r>
            <a:endParaRPr lang="en-US" sz="2800" dirty="0">
              <a:solidFill>
                <a:srgbClr val="161D6F"/>
              </a:solidFill>
              <a:latin typeface="Tunga"/>
              <a:cs typeface="Segoe UI"/>
            </a:endParaRPr>
          </a:p>
          <a:p>
            <a:pPr marL="457200" indent="-457200">
              <a:buFont typeface="Calibri"/>
              <a:buChar char="-"/>
            </a:pPr>
            <a:r>
              <a:rPr lang="en-US" sz="2800">
                <a:solidFill>
                  <a:srgbClr val="161D6F"/>
                </a:solidFill>
                <a:latin typeface="Tunga"/>
                <a:cs typeface="Segoe UI"/>
              </a:rPr>
              <a:t>A child.</a:t>
            </a:r>
            <a:endParaRPr lang="en-US" sz="2800" dirty="0">
              <a:solidFill>
                <a:srgbClr val="161D6F"/>
              </a:solidFill>
              <a:latin typeface="Tunga"/>
              <a:cs typeface="Segoe UI"/>
            </a:endParaRPr>
          </a:p>
          <a:p>
            <a:pPr marL="457200" indent="-457200">
              <a:buFont typeface="Calibri"/>
              <a:buChar char="-"/>
            </a:pPr>
            <a:endParaRPr lang="en-US" sz="2800" dirty="0">
              <a:solidFill>
                <a:srgbClr val="161D6F"/>
              </a:solidFill>
              <a:latin typeface="Tunga"/>
              <a:cs typeface="Segoe UI"/>
            </a:endParaRPr>
          </a:p>
          <a:p>
            <a:r>
              <a:rPr lang="en-US" sz="2800" dirty="0">
                <a:solidFill>
                  <a:srgbClr val="161D6F"/>
                </a:solidFill>
                <a:latin typeface="Tunga"/>
                <a:cs typeface="Segoe UI"/>
              </a:rPr>
              <a:t>Partner: </a:t>
            </a:r>
          </a:p>
          <a:p>
            <a:r>
              <a:rPr lang="en-US" sz="2800">
                <a:solidFill>
                  <a:srgbClr val="161D6F"/>
                </a:solidFill>
                <a:latin typeface="Tunga"/>
                <a:cs typeface="Segoe UI"/>
              </a:rPr>
              <a:t>Give feedback.</a:t>
            </a:r>
            <a:endParaRPr lang="en-US" sz="2800" dirty="0">
              <a:solidFill>
                <a:srgbClr val="161D6F"/>
              </a:solidFill>
              <a:latin typeface="Tunga"/>
              <a:cs typeface="Segoe UI"/>
            </a:endParaRPr>
          </a:p>
          <a:p>
            <a:r>
              <a:rPr lang="en-US" sz="2800" i="1">
                <a:solidFill>
                  <a:srgbClr val="161D6F"/>
                </a:solidFill>
                <a:latin typeface="Tunga"/>
                <a:cs typeface="Segoe UI"/>
              </a:rPr>
              <a:t>One thing which you did well...</a:t>
            </a:r>
            <a:endParaRPr lang="en-US" sz="2800" i="1" dirty="0">
              <a:solidFill>
                <a:srgbClr val="161D6F"/>
              </a:solidFill>
              <a:latin typeface="Tunga"/>
              <a:cs typeface="Segoe UI"/>
            </a:endParaRPr>
          </a:p>
          <a:p>
            <a:r>
              <a:rPr lang="en-US" sz="2800" i="1">
                <a:solidFill>
                  <a:srgbClr val="161D6F"/>
                </a:solidFill>
                <a:latin typeface="Tunga"/>
                <a:cs typeface="Segoe UI"/>
              </a:rPr>
              <a:t>One thing you could try and change...</a:t>
            </a:r>
            <a:endParaRPr lang="en-US" sz="2800" i="1" dirty="0">
              <a:solidFill>
                <a:srgbClr val="161D6F"/>
              </a:solidFill>
              <a:latin typeface="Tunga"/>
              <a:cs typeface="Segoe UI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76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8C62CE-86DA-E0E3-7278-118E0622B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A950F-650A-B620-4EA2-7404EFBDE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69" y="1712429"/>
            <a:ext cx="4938644" cy="1292433"/>
          </a:xfrm>
        </p:spPr>
        <p:txBody>
          <a:bodyPr>
            <a:normAutofit/>
          </a:bodyPr>
          <a:lstStyle/>
          <a:p>
            <a:r>
              <a:rPr lang="en-US" sz="4800" u="sng">
                <a:solidFill>
                  <a:srgbClr val="2D337E"/>
                </a:solidFill>
                <a:latin typeface="Latha"/>
                <a:cs typeface="Latha"/>
              </a:rPr>
              <a:t>Breakout Rooms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2E6FAA-4B4B-3232-3C73-522E1A808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896" y="3009417"/>
            <a:ext cx="3463511" cy="20760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54F74A-5301-63BE-D838-2D22C9AB4C2F}"/>
              </a:ext>
            </a:extLst>
          </p:cNvPr>
          <p:cNvSpPr txBox="1"/>
          <p:nvPr/>
        </p:nvSpPr>
        <p:spPr>
          <a:xfrm>
            <a:off x="6548782" y="2600740"/>
            <a:ext cx="5422348" cy="16619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161D6F"/>
                </a:solidFill>
                <a:latin typeface="Latha"/>
                <a:cs typeface="Latha"/>
              </a:rPr>
              <a:t>What felt natural?</a:t>
            </a:r>
          </a:p>
          <a:p>
            <a:endParaRPr lang="en-US" sz="2800" dirty="0">
              <a:solidFill>
                <a:srgbClr val="161D6F"/>
              </a:solidFill>
              <a:latin typeface="Latha"/>
              <a:cs typeface="Latha"/>
            </a:endParaRPr>
          </a:p>
          <a:p>
            <a:r>
              <a:rPr lang="en-US" sz="2800">
                <a:solidFill>
                  <a:srgbClr val="161D6F"/>
                </a:solidFill>
                <a:latin typeface="Latha"/>
                <a:cs typeface="Latha"/>
              </a:rPr>
              <a:t>What felt harder than expected?</a:t>
            </a:r>
            <a:endParaRPr lang="en-US" sz="2800" dirty="0">
              <a:solidFill>
                <a:srgbClr val="161D6F"/>
              </a:solidFill>
              <a:latin typeface="Latha"/>
              <a:cs typeface="Latha"/>
            </a:endParaRPr>
          </a:p>
          <a:p>
            <a:pPr algn="ctr"/>
            <a:endParaRPr lang="en-US">
              <a:solidFill>
                <a:srgbClr val="000000"/>
              </a:solidFill>
              <a:latin typeface="Aptos" panose="020B0004020202020204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825585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C3197-535F-C7FB-8366-A0F0DE79C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9503" y="1712429"/>
            <a:ext cx="6042992" cy="1347649"/>
          </a:xfrm>
        </p:spPr>
        <p:txBody>
          <a:bodyPr/>
          <a:lstStyle/>
          <a:p>
            <a:r>
              <a:rPr lang="en-US" u="sng">
                <a:solidFill>
                  <a:srgbClr val="2D337E"/>
                </a:solidFill>
                <a:latin typeface="Latha"/>
                <a:cs typeface="Latha"/>
              </a:rPr>
              <a:t>Topic 3</a:t>
            </a:r>
            <a:endParaRPr lang="en-US" u="sng">
              <a:solidFill>
                <a:srgbClr val="2D337E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7276FE5-5D2B-4E61-5BEA-55A2E192FC60}"/>
              </a:ext>
            </a:extLst>
          </p:cNvPr>
          <p:cNvSpPr txBox="1">
            <a:spLocks/>
          </p:cNvSpPr>
          <p:nvPr/>
        </p:nvSpPr>
        <p:spPr>
          <a:xfrm>
            <a:off x="6247294" y="2913960"/>
            <a:ext cx="3304211" cy="1347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2D337E"/>
                </a:solidFill>
                <a:latin typeface="Latha"/>
                <a:cs typeface="Latha"/>
              </a:rPr>
              <a:t>RESPONDING </a:t>
            </a:r>
            <a:r>
              <a:rPr lang="en-US" sz="2800" b="1">
                <a:solidFill>
                  <a:srgbClr val="2D337E"/>
                </a:solidFill>
                <a:latin typeface="Latha"/>
                <a:cs typeface="Latha"/>
              </a:rPr>
              <a:t>APPROPRIATELY IN REAL TIME</a:t>
            </a:r>
            <a:endParaRPr lang="en-US" sz="2800" b="1" dirty="0">
              <a:solidFill>
                <a:srgbClr val="2D337E"/>
              </a:solidFill>
              <a:latin typeface="Latha"/>
              <a:cs typeface="Latha"/>
            </a:endParaRPr>
          </a:p>
        </p:txBody>
      </p:sp>
    </p:spTree>
    <p:extLst>
      <p:ext uri="{BB962C8B-B14F-4D97-AF65-F5344CB8AC3E}">
        <p14:creationId xmlns:p14="http://schemas.microsoft.com/office/powerpoint/2010/main" val="1774240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AE3A34-D659-7348-91F7-0796C784B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03D8334-ED36-F9E6-4966-F3104FAAB1AA}"/>
              </a:ext>
            </a:extLst>
          </p:cNvPr>
          <p:cNvSpPr txBox="1"/>
          <p:nvPr/>
        </p:nvSpPr>
        <p:spPr>
          <a:xfrm>
            <a:off x="99392" y="270565"/>
            <a:ext cx="799547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i="1" dirty="0">
                <a:solidFill>
                  <a:srgbClr val="161D6F"/>
                </a:solidFill>
                <a:latin typeface="Arial"/>
                <a:cs typeface="Arial"/>
              </a:rPr>
              <a:t>Why do you keep birds in captivity? </a:t>
            </a:r>
            <a:r>
              <a:rPr lang="en-US" sz="3600" b="1" i="1">
                <a:solidFill>
                  <a:srgbClr val="161D6F"/>
                </a:solidFill>
                <a:latin typeface="Arial"/>
                <a:cs typeface="Arial"/>
              </a:rPr>
              <a:t>Isn't that cruel?</a:t>
            </a:r>
            <a:endParaRPr lang="en-US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3E147A-0F40-B98F-1B32-EBAD80B73D9A}"/>
              </a:ext>
            </a:extLst>
          </p:cNvPr>
          <p:cNvSpPr txBox="1"/>
          <p:nvPr/>
        </p:nvSpPr>
        <p:spPr>
          <a:xfrm>
            <a:off x="1303131" y="1794565"/>
            <a:ext cx="737704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161D6F"/>
                </a:solidFill>
                <a:latin typeface="Arial"/>
                <a:cs typeface="Arial"/>
              </a:rPr>
              <a:t>A: Agree that it's a complicated issue.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4E7A30-3E28-FD46-6D92-A0943FA5E7F0}"/>
              </a:ext>
            </a:extLst>
          </p:cNvPr>
          <p:cNvSpPr txBox="1"/>
          <p:nvPr/>
        </p:nvSpPr>
        <p:spPr>
          <a:xfrm>
            <a:off x="1932610" y="2887869"/>
            <a:ext cx="7377043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161D6F"/>
                </a:solidFill>
                <a:latin typeface="Arial"/>
                <a:cs typeface="Arial"/>
              </a:rPr>
              <a:t>B: Explain the rehabilitation mission  and release programme.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10B157-D07C-D47B-A73B-2D45B5A93BBC}"/>
              </a:ext>
            </a:extLst>
          </p:cNvPr>
          <p:cNvSpPr txBox="1"/>
          <p:nvPr/>
        </p:nvSpPr>
        <p:spPr>
          <a:xfrm>
            <a:off x="2926523" y="4290391"/>
            <a:ext cx="7377043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161D6F"/>
                </a:solidFill>
                <a:latin typeface="Arial"/>
                <a:cs typeface="Arial"/>
              </a:rPr>
              <a:t>C: Say you're not sure and offer to get a supervisor.</a:t>
            </a: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C0B6D0-1445-C4AA-8BC5-91576E7F59AC}"/>
              </a:ext>
            </a:extLst>
          </p:cNvPr>
          <p:cNvSpPr txBox="1"/>
          <p:nvPr/>
        </p:nvSpPr>
        <p:spPr>
          <a:xfrm>
            <a:off x="4097131" y="5692911"/>
            <a:ext cx="737704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161D6F"/>
                </a:solidFill>
                <a:latin typeface="Arial"/>
                <a:cs typeface="Arial"/>
              </a:rPr>
              <a:t>D: Change the subject</a:t>
            </a:r>
          </a:p>
        </p:txBody>
      </p:sp>
    </p:spTree>
    <p:extLst>
      <p:ext uri="{BB962C8B-B14F-4D97-AF65-F5344CB8AC3E}">
        <p14:creationId xmlns:p14="http://schemas.microsoft.com/office/powerpoint/2010/main" val="3544320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332BF5FE-D53A-6CBB-3D7D-DDFC37F5B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083" y="1616363"/>
            <a:ext cx="3358289" cy="4768273"/>
          </a:xfrm>
          <a:prstGeom prst="rect">
            <a:avLst/>
          </a:prstGeom>
        </p:spPr>
      </p:pic>
      <p:pic>
        <p:nvPicPr>
          <p:cNvPr id="13" name="Picture 12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FC7C1A07-6D0E-BB65-9651-93C9A41CE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1901" y="1616363"/>
            <a:ext cx="3358289" cy="4768273"/>
          </a:xfrm>
          <a:prstGeom prst="rect">
            <a:avLst/>
          </a:prstGeom>
        </p:spPr>
      </p:pic>
      <p:pic>
        <p:nvPicPr>
          <p:cNvPr id="11" name="Picture 10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3DCB8DBB-FEB7-67C0-2F88-DFBD44B63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265" y="1616363"/>
            <a:ext cx="3358289" cy="47682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573FE7-7E0A-65B1-3CB5-C07E5F7D0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61" y="287821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rgbClr val="2D337E"/>
                </a:solidFill>
                <a:latin typeface="Tunga"/>
                <a:cs typeface="Tunga"/>
              </a:rPr>
              <a:t>Answering Difficult Questions: AABB Framework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AECDE8-3EEF-F28F-1F7E-DA587DEDFF41}"/>
              </a:ext>
            </a:extLst>
          </p:cNvPr>
          <p:cNvSpPr txBox="1"/>
          <p:nvPr/>
        </p:nvSpPr>
        <p:spPr>
          <a:xfrm>
            <a:off x="669135" y="1715252"/>
            <a:ext cx="3070087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u="sng">
                <a:solidFill>
                  <a:schemeClr val="bg1"/>
                </a:solidFill>
                <a:latin typeface="Tunga"/>
                <a:cs typeface="Tunga"/>
              </a:rPr>
              <a:t>Acknowledge</a:t>
            </a:r>
            <a:endParaRPr lang="en-US" sz="4000" u="sng">
              <a:latin typeface="Tunga"/>
              <a:cs typeface="Tunga"/>
            </a:endParaRPr>
          </a:p>
          <a:p>
            <a:pPr algn="ctr"/>
            <a:endParaRPr lang="en-US" sz="4000" u="sng">
              <a:latin typeface="Tunga"/>
              <a:cs typeface="Tung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3FC2AB-78CD-9ED0-1279-7C4AD8EFAE52}"/>
              </a:ext>
            </a:extLst>
          </p:cNvPr>
          <p:cNvSpPr txBox="1"/>
          <p:nvPr/>
        </p:nvSpPr>
        <p:spPr>
          <a:xfrm>
            <a:off x="4947479" y="1715253"/>
            <a:ext cx="2297044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u="sng">
                <a:solidFill>
                  <a:schemeClr val="bg1"/>
                </a:solidFill>
                <a:latin typeface="Tunga"/>
                <a:cs typeface="Tunga"/>
              </a:rPr>
              <a:t>Answer</a:t>
            </a:r>
          </a:p>
          <a:p>
            <a:pPr algn="ctr"/>
            <a:endParaRPr lang="en-US" sz="3600" u="sng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F70A09-04A5-6ACD-2C67-62525D82729D}"/>
              </a:ext>
            </a:extLst>
          </p:cNvPr>
          <p:cNvSpPr txBox="1"/>
          <p:nvPr/>
        </p:nvSpPr>
        <p:spPr>
          <a:xfrm>
            <a:off x="8452779" y="1739849"/>
            <a:ext cx="3059043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u="sng">
                <a:solidFill>
                  <a:schemeClr val="bg1"/>
                </a:solidFill>
                <a:latin typeface="Tunga"/>
                <a:cs typeface="Tunga"/>
              </a:rPr>
              <a:t>Bridge Back</a:t>
            </a:r>
          </a:p>
          <a:p>
            <a:pPr algn="ctr"/>
            <a:endParaRPr lang="en-US" sz="4000" u="sng">
              <a:latin typeface="Tunga"/>
              <a:cs typeface="Tung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E648C9-29E8-C7DF-D65D-099321BC79B6}"/>
              </a:ext>
            </a:extLst>
          </p:cNvPr>
          <p:cNvSpPr txBox="1"/>
          <p:nvPr/>
        </p:nvSpPr>
        <p:spPr>
          <a:xfrm>
            <a:off x="712352" y="2393844"/>
            <a:ext cx="2985452" cy="36625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FFFFFF"/>
                </a:solidFill>
                <a:latin typeface="Latha"/>
                <a:cs typeface="Latha"/>
              </a:rPr>
              <a:t>Shows respect and gains thinking time.</a:t>
            </a:r>
            <a:endParaRPr lang="en-US" sz="2400" dirty="0">
              <a:solidFill>
                <a:srgbClr val="FFFFFF"/>
              </a:solidFill>
              <a:latin typeface="Latha"/>
              <a:cs typeface="Latha"/>
            </a:endParaRPr>
          </a:p>
          <a:p>
            <a:endParaRPr lang="en-US" sz="2400" dirty="0">
              <a:solidFill>
                <a:srgbClr val="FFFFFF"/>
              </a:solidFill>
              <a:latin typeface="Latha"/>
              <a:cs typeface="Latha"/>
            </a:endParaRPr>
          </a:p>
          <a:p>
            <a:r>
              <a:rPr lang="en-US" sz="2000" i="1" dirty="0">
                <a:solidFill>
                  <a:srgbClr val="FFFFFF"/>
                </a:solidFill>
                <a:latin typeface="Latha"/>
                <a:cs typeface="Latha"/>
              </a:rPr>
              <a:t>That's a really important question...</a:t>
            </a:r>
            <a:endParaRPr lang="en-US" sz="2000" i="1"/>
          </a:p>
          <a:p>
            <a:endParaRPr lang="en-US" sz="2000" i="1" dirty="0">
              <a:solidFill>
                <a:srgbClr val="FFFFFF"/>
              </a:solidFill>
              <a:latin typeface="Latha"/>
              <a:cs typeface="Latha"/>
            </a:endParaRPr>
          </a:p>
          <a:p>
            <a:r>
              <a:rPr lang="en-US" sz="2000" i="1" dirty="0">
                <a:solidFill>
                  <a:srgbClr val="FFFFFF"/>
                </a:solidFill>
                <a:latin typeface="Latha"/>
                <a:cs typeface="Latha"/>
              </a:rPr>
              <a:t>That's a very thoughtful question...</a:t>
            </a:r>
          </a:p>
          <a:p>
            <a:endParaRPr lang="en-US" sz="2000" i="1" dirty="0">
              <a:solidFill>
                <a:srgbClr val="FFFFFF"/>
              </a:solidFill>
              <a:latin typeface="Latha"/>
              <a:cs typeface="Latha"/>
            </a:endParaRPr>
          </a:p>
          <a:p>
            <a:r>
              <a:rPr lang="en-US" sz="2000" i="1" dirty="0">
                <a:solidFill>
                  <a:srgbClr val="FFFFFF"/>
                </a:solidFill>
                <a:latin typeface="Latha"/>
                <a:cs typeface="Latha"/>
              </a:rPr>
              <a:t>I appreciate you bringing that up...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602960-5AF8-647B-E2BF-48B0447409A7}"/>
              </a:ext>
            </a:extLst>
          </p:cNvPr>
          <p:cNvSpPr txBox="1"/>
          <p:nvPr/>
        </p:nvSpPr>
        <p:spPr>
          <a:xfrm>
            <a:off x="4603169" y="2971117"/>
            <a:ext cx="2985452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Latha"/>
                <a:cs typeface="Latha"/>
              </a:rPr>
              <a:t>Use approved </a:t>
            </a:r>
            <a:r>
              <a:rPr lang="en-US" sz="2400">
                <a:solidFill>
                  <a:srgbClr val="FFFFFF"/>
                </a:solidFill>
                <a:latin typeface="Latha"/>
                <a:cs typeface="Latha"/>
              </a:rPr>
              <a:t>messaging or</a:t>
            </a:r>
            <a:r>
              <a:rPr lang="en-US" sz="2400" dirty="0">
                <a:solidFill>
                  <a:srgbClr val="FFFFFF"/>
                </a:solidFill>
                <a:latin typeface="Latha"/>
                <a:cs typeface="Latha"/>
              </a:rPr>
              <a:t> offer to ask and get back to the questioner later in the tour.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B4CA2C-30BA-5465-C9A5-5820C0569DAB}"/>
              </a:ext>
            </a:extLst>
          </p:cNvPr>
          <p:cNvSpPr txBox="1"/>
          <p:nvPr/>
        </p:nvSpPr>
        <p:spPr>
          <a:xfrm>
            <a:off x="8447806" y="2971116"/>
            <a:ext cx="2985452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Latha"/>
                <a:cs typeface="Latha"/>
              </a:rPr>
              <a:t>Return confidently to the tour structure, don't allow the flow to be impacted by repeated questions.</a:t>
            </a:r>
          </a:p>
        </p:txBody>
      </p:sp>
    </p:spTree>
    <p:extLst>
      <p:ext uri="{BB962C8B-B14F-4D97-AF65-F5344CB8AC3E}">
        <p14:creationId xmlns:p14="http://schemas.microsoft.com/office/powerpoint/2010/main" val="2015110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D498F6-7049-1831-3332-5A26723F9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A3E7E-30D3-D54F-6A8C-01A2D0865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69" y="1712429"/>
            <a:ext cx="4938644" cy="1292433"/>
          </a:xfrm>
        </p:spPr>
        <p:txBody>
          <a:bodyPr>
            <a:normAutofit/>
          </a:bodyPr>
          <a:lstStyle/>
          <a:p>
            <a:r>
              <a:rPr lang="en-US" sz="4800" u="sng">
                <a:solidFill>
                  <a:srgbClr val="2D337E"/>
                </a:solidFill>
                <a:latin typeface="Latha"/>
                <a:cs typeface="Latha"/>
              </a:rPr>
              <a:t>Breakout Rooms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642623-C496-480F-4AAE-29786DB24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896" y="3009417"/>
            <a:ext cx="3463511" cy="20760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406398-6DFB-6BD3-3293-3115DA434E0F}"/>
              </a:ext>
            </a:extLst>
          </p:cNvPr>
          <p:cNvSpPr txBox="1"/>
          <p:nvPr/>
        </p:nvSpPr>
        <p:spPr>
          <a:xfrm>
            <a:off x="6880088" y="1993347"/>
            <a:ext cx="332408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u="sng">
                <a:solidFill>
                  <a:srgbClr val="161D6F"/>
                </a:solidFill>
                <a:latin typeface="Latha"/>
                <a:cs typeface="Latha"/>
              </a:rPr>
              <a:t>Role-Play</a:t>
            </a:r>
            <a:endParaRPr lang="en-US">
              <a:latin typeface="Latha"/>
              <a:cs typeface="Lath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8C250B-5304-EB50-BCA0-3FF1C6B225ED}"/>
              </a:ext>
            </a:extLst>
          </p:cNvPr>
          <p:cNvSpPr txBox="1"/>
          <p:nvPr/>
        </p:nvSpPr>
        <p:spPr>
          <a:xfrm>
            <a:off x="6405217" y="2744305"/>
            <a:ext cx="5422348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>
                <a:solidFill>
                  <a:srgbClr val="161D6F"/>
                </a:solidFill>
                <a:latin typeface="Tunga"/>
                <a:cs typeface="Segoe UI"/>
              </a:rPr>
              <a:t>In pairs, you will be given a scenario </a:t>
            </a:r>
            <a:r>
              <a:rPr lang="en-US" sz="2800">
                <a:solidFill>
                  <a:srgbClr val="161D6F"/>
                </a:solidFill>
                <a:latin typeface="Tunga"/>
                <a:cs typeface="Segoe UI"/>
              </a:rPr>
              <a:t>card.</a:t>
            </a:r>
            <a:endParaRPr lang="en-US" sz="2800" dirty="0">
              <a:solidFill>
                <a:srgbClr val="161D6F"/>
              </a:solidFill>
              <a:latin typeface="Tunga"/>
              <a:cs typeface="Segoe UI"/>
            </a:endParaRPr>
          </a:p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rgbClr val="161D6F"/>
                </a:solidFill>
                <a:latin typeface="Tunga"/>
                <a:cs typeface="Segoe UI"/>
              </a:rPr>
              <a:t>Use the AABB framework to help you navigate the challenging scenario.</a:t>
            </a:r>
            <a:endParaRPr lang="en-US" sz="2800" dirty="0">
              <a:solidFill>
                <a:srgbClr val="161D6F"/>
              </a:solidFill>
              <a:latin typeface="Tunga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4270696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3EEF4C-2294-6345-1C4B-1FBED1ADB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9F315-4D6B-0930-6987-8E859CF67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69" y="1712429"/>
            <a:ext cx="4938644" cy="1292433"/>
          </a:xfrm>
        </p:spPr>
        <p:txBody>
          <a:bodyPr>
            <a:normAutofit/>
          </a:bodyPr>
          <a:lstStyle/>
          <a:p>
            <a:r>
              <a:rPr lang="en-US" sz="4800" u="sng">
                <a:solidFill>
                  <a:srgbClr val="2D337E"/>
                </a:solidFill>
                <a:latin typeface="Latha"/>
                <a:cs typeface="Latha"/>
              </a:rPr>
              <a:t>Breakout Rooms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8B0DF5-EE85-DDE0-4210-44C347152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896" y="3009417"/>
            <a:ext cx="3463511" cy="20760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237CE2-0B2A-F421-266C-234A09022C9F}"/>
              </a:ext>
            </a:extLst>
          </p:cNvPr>
          <p:cNvSpPr txBox="1"/>
          <p:nvPr/>
        </p:nvSpPr>
        <p:spPr>
          <a:xfrm>
            <a:off x="6394175" y="2269434"/>
            <a:ext cx="521252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600">
                <a:solidFill>
                  <a:srgbClr val="161D6F"/>
                </a:solidFill>
                <a:latin typeface="Latha"/>
                <a:cs typeface="Latha"/>
              </a:rPr>
              <a:t>Which scenario was the most challenging?</a:t>
            </a:r>
            <a:endParaRPr lang="en-US" sz="3600" dirty="0">
              <a:solidFill>
                <a:srgbClr val="161D6F"/>
              </a:solidFill>
              <a:latin typeface="Latha"/>
              <a:cs typeface="Latha"/>
            </a:endParaRPr>
          </a:p>
          <a:p>
            <a:pPr marL="571500" indent="-571500">
              <a:buFont typeface="Arial"/>
              <a:buChar char="•"/>
            </a:pPr>
            <a:r>
              <a:rPr lang="en-US" sz="3600">
                <a:solidFill>
                  <a:srgbClr val="161D6F"/>
                </a:solidFill>
                <a:latin typeface="Latha"/>
                <a:cs typeface="Latha"/>
              </a:rPr>
              <a:t>Did the AABB framework help you?</a:t>
            </a:r>
            <a:endParaRPr lang="en-US" sz="3600" dirty="0">
              <a:solidFill>
                <a:srgbClr val="161D6F"/>
              </a:solidFill>
              <a:latin typeface="Latha"/>
              <a:cs typeface="Latha"/>
            </a:endParaRPr>
          </a:p>
        </p:txBody>
      </p:sp>
    </p:spTree>
    <p:extLst>
      <p:ext uri="{BB962C8B-B14F-4D97-AF65-F5344CB8AC3E}">
        <p14:creationId xmlns:p14="http://schemas.microsoft.com/office/powerpoint/2010/main" val="2593187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F2FE944-EA43-2796-3252-C445DC4E1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9503" y="1712429"/>
            <a:ext cx="6042992" cy="1347649"/>
          </a:xfrm>
        </p:spPr>
        <p:txBody>
          <a:bodyPr/>
          <a:lstStyle/>
          <a:p>
            <a:r>
              <a:rPr lang="en-US" u="sng">
                <a:solidFill>
                  <a:srgbClr val="2D337E"/>
                </a:solidFill>
                <a:latin typeface="Latha"/>
                <a:cs typeface="Latha"/>
              </a:rPr>
              <a:t>Topic 4</a:t>
            </a:r>
            <a:endParaRPr lang="en-US" u="sng">
              <a:solidFill>
                <a:srgbClr val="2D337E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2F5806B-C82E-FE44-CC97-AA8C8EA1D186}"/>
              </a:ext>
            </a:extLst>
          </p:cNvPr>
          <p:cNvSpPr txBox="1">
            <a:spLocks/>
          </p:cNvSpPr>
          <p:nvPr/>
        </p:nvSpPr>
        <p:spPr>
          <a:xfrm>
            <a:off x="6247294" y="2913960"/>
            <a:ext cx="3304211" cy="1347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rgbClr val="2D337E"/>
                </a:solidFill>
                <a:latin typeface="Latha"/>
                <a:cs typeface="Latha"/>
              </a:rPr>
              <a:t>BEHAVIOUR MANAGEMENT STRATEGIES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1667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F3368C-110B-8C4F-4DB4-1CED01ECC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9995F7A-8F51-708E-C84A-FA29B351F7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DE9ABB-C31B-9C40-1465-86EB7CC38F82}"/>
              </a:ext>
            </a:extLst>
          </p:cNvPr>
          <p:cNvSpPr txBox="1">
            <a:spLocks/>
          </p:cNvSpPr>
          <p:nvPr/>
        </p:nvSpPr>
        <p:spPr>
          <a:xfrm>
            <a:off x="248168" y="1991360"/>
            <a:ext cx="11715704" cy="83452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u="sng" dirty="0">
                <a:solidFill>
                  <a:srgbClr val="161D6F"/>
                </a:solidFill>
                <a:latin typeface="Latha"/>
                <a:cs typeface="Latha"/>
              </a:rPr>
              <a:t>Setting </a:t>
            </a:r>
            <a:r>
              <a:rPr lang="en-US" sz="4000" u="sng">
                <a:solidFill>
                  <a:srgbClr val="161D6F"/>
                </a:solidFill>
                <a:latin typeface="Latha"/>
                <a:cs typeface="Latha"/>
              </a:rPr>
              <a:t>Expectations Early.</a:t>
            </a:r>
            <a:endParaRPr lang="en-US" sz="4000" u="sng" dirty="0">
              <a:solidFill>
                <a:srgbClr val="161D6F"/>
              </a:solidFill>
              <a:latin typeface="Latha"/>
              <a:cs typeface="Latha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0C08A26-8E47-ADDF-4BAD-32F534F67F42}"/>
              </a:ext>
            </a:extLst>
          </p:cNvPr>
          <p:cNvSpPr txBox="1">
            <a:spLocks/>
          </p:cNvSpPr>
          <p:nvPr/>
        </p:nvSpPr>
        <p:spPr>
          <a:xfrm>
            <a:off x="248169" y="2976285"/>
            <a:ext cx="10796821" cy="265641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>
                <a:solidFill>
                  <a:srgbClr val="161D6F"/>
                </a:solidFill>
                <a:latin typeface="Tunga"/>
                <a:cs typeface="Tunga"/>
              </a:rPr>
              <a:t>Use a brief, friendly introduction.</a:t>
            </a:r>
            <a:endParaRPr lang="en-US" sz="3000" dirty="0">
              <a:solidFill>
                <a:srgbClr val="161D6F"/>
              </a:solidFill>
              <a:latin typeface="Tunga"/>
              <a:cs typeface="Tunga"/>
            </a:endParaRPr>
          </a:p>
          <a:p>
            <a:r>
              <a:rPr lang="en-US" sz="3000">
                <a:solidFill>
                  <a:srgbClr val="161D6F"/>
                </a:solidFill>
                <a:latin typeface="Tunga"/>
                <a:cs typeface="Tunga"/>
              </a:rPr>
              <a:t>Think about your positioning.</a:t>
            </a:r>
            <a:endParaRPr lang="en-US" sz="3000" dirty="0">
              <a:solidFill>
                <a:srgbClr val="161D6F"/>
              </a:solidFill>
              <a:latin typeface="Tunga"/>
              <a:cs typeface="Tunga"/>
            </a:endParaRPr>
          </a:p>
          <a:p>
            <a:r>
              <a:rPr lang="en-US" sz="3000">
                <a:solidFill>
                  <a:srgbClr val="161D6F"/>
                </a:solidFill>
                <a:latin typeface="Tunga"/>
                <a:cs typeface="Tunga"/>
              </a:rPr>
              <a:t>Outline what visitors can/can't do.</a:t>
            </a:r>
            <a:endParaRPr lang="en-US" sz="3000" dirty="0">
              <a:solidFill>
                <a:srgbClr val="161D6F"/>
              </a:solidFill>
              <a:latin typeface="Tunga"/>
              <a:cs typeface="Tunga"/>
            </a:endParaRPr>
          </a:p>
          <a:p>
            <a:r>
              <a:rPr lang="en-US" sz="3000">
                <a:solidFill>
                  <a:srgbClr val="161D6F"/>
                </a:solidFill>
                <a:latin typeface="Tunga"/>
                <a:cs typeface="Tunga"/>
              </a:rPr>
              <a:t>Demonstrate confidence with your posture.</a:t>
            </a:r>
            <a:endParaRPr lang="en-US" sz="3000" dirty="0">
              <a:solidFill>
                <a:srgbClr val="161D6F"/>
              </a:solidFill>
              <a:latin typeface="Tunga"/>
              <a:cs typeface="Tunga"/>
            </a:endParaRPr>
          </a:p>
          <a:p>
            <a:endParaRPr lang="en-US" sz="3000" dirty="0">
              <a:solidFill>
                <a:srgbClr val="161D6F"/>
              </a:solidFill>
              <a:latin typeface="Tunga"/>
              <a:cs typeface="Tunga"/>
            </a:endParaRPr>
          </a:p>
          <a:p>
            <a:endParaRPr lang="en-US" sz="3000" dirty="0">
              <a:solidFill>
                <a:srgbClr val="161D6F"/>
              </a:solidFill>
              <a:latin typeface="Tunga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41835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59A176-2263-1AD6-2860-E4C864FFE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349064E-49CA-53C6-3E02-2A1C1A1C8E81}"/>
              </a:ext>
            </a:extLst>
          </p:cNvPr>
          <p:cNvSpPr txBox="1">
            <a:spLocks/>
          </p:cNvSpPr>
          <p:nvPr/>
        </p:nvSpPr>
        <p:spPr>
          <a:xfrm>
            <a:off x="1243061" y="897352"/>
            <a:ext cx="6083804" cy="10971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u="sng">
                <a:solidFill>
                  <a:srgbClr val="2D337E"/>
                </a:solidFill>
                <a:latin typeface="Tunga"/>
                <a:cs typeface="Tunga"/>
              </a:rPr>
              <a:t>Posture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669001-55F2-8155-98A3-7243B7DF782D}"/>
              </a:ext>
            </a:extLst>
          </p:cNvPr>
          <p:cNvSpPr txBox="1"/>
          <p:nvPr/>
        </p:nvSpPr>
        <p:spPr>
          <a:xfrm>
            <a:off x="1239469" y="2000492"/>
            <a:ext cx="5212521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600">
                <a:solidFill>
                  <a:srgbClr val="161D6F"/>
                </a:solidFill>
                <a:latin typeface="Tunga"/>
                <a:cs typeface="Tunga"/>
              </a:rPr>
              <a:t>Hands in pockets</a:t>
            </a:r>
          </a:p>
          <a:p>
            <a:pPr marL="571500" indent="-571500">
              <a:buFont typeface="Arial"/>
              <a:buChar char="•"/>
            </a:pPr>
            <a:r>
              <a:rPr lang="en-US" sz="3600">
                <a:solidFill>
                  <a:srgbClr val="161D6F"/>
                </a:solidFill>
                <a:latin typeface="Tunga"/>
                <a:cs typeface="Tunga"/>
              </a:rPr>
              <a:t>Standing up straight</a:t>
            </a:r>
          </a:p>
          <a:p>
            <a:pPr marL="571500" indent="-571500">
              <a:buFont typeface="Arial"/>
              <a:buChar char="•"/>
            </a:pPr>
            <a:r>
              <a:rPr lang="en-US" sz="3600">
                <a:solidFill>
                  <a:srgbClr val="161D6F"/>
                </a:solidFill>
                <a:latin typeface="Tunga"/>
                <a:cs typeface="Tunga"/>
              </a:rPr>
              <a:t>Fast movements</a:t>
            </a:r>
          </a:p>
          <a:p>
            <a:pPr marL="571500" indent="-571500">
              <a:buFont typeface="Arial"/>
              <a:buChar char="•"/>
            </a:pPr>
            <a:r>
              <a:rPr lang="en-US" sz="3600">
                <a:solidFill>
                  <a:srgbClr val="161D6F"/>
                </a:solidFill>
                <a:latin typeface="Tunga"/>
                <a:cs typeface="Tunga"/>
              </a:rPr>
              <a:t>Making eye contact</a:t>
            </a:r>
          </a:p>
          <a:p>
            <a:pPr marL="571500" indent="-571500">
              <a:buFont typeface="Arial"/>
              <a:buChar char="•"/>
            </a:pPr>
            <a:r>
              <a:rPr lang="en-US" sz="3600">
                <a:solidFill>
                  <a:srgbClr val="161D6F"/>
                </a:solidFill>
                <a:latin typeface="Tunga"/>
                <a:cs typeface="Tunga"/>
              </a:rPr>
              <a:t>Speaking quickly</a:t>
            </a:r>
            <a:endParaRPr lang="en-US" sz="3600" dirty="0">
              <a:solidFill>
                <a:srgbClr val="161D6F"/>
              </a:solidFill>
              <a:latin typeface="Tunga"/>
              <a:cs typeface="Tunga"/>
            </a:endParaRPr>
          </a:p>
        </p:txBody>
      </p:sp>
      <p:pic>
        <p:nvPicPr>
          <p:cNvPr id="5" name="Picture 4" descr="A red x in a circle&#10;&#10;AI-generated content may be incorrect.">
            <a:extLst>
              <a:ext uri="{FF2B5EF4-FFF2-40B4-BE49-F238E27FC236}">
                <a16:creationId xmlns:a16="http://schemas.microsoft.com/office/drawing/2014/main" id="{1E7D3788-2B93-6900-299B-07B309E47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126" y="2000725"/>
            <a:ext cx="524639" cy="505691"/>
          </a:xfrm>
          <a:prstGeom prst="rect">
            <a:avLst/>
          </a:prstGeom>
        </p:spPr>
      </p:pic>
      <p:pic>
        <p:nvPicPr>
          <p:cNvPr id="6" name="Picture 5" descr="A red x in a circle&#10;&#10;AI-generated content may be incorrect.">
            <a:extLst>
              <a:ext uri="{FF2B5EF4-FFF2-40B4-BE49-F238E27FC236}">
                <a16:creationId xmlns:a16="http://schemas.microsoft.com/office/drawing/2014/main" id="{2D707940-CDAF-DC1D-70E8-52E7C1006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449" y="3076489"/>
            <a:ext cx="524639" cy="505691"/>
          </a:xfrm>
          <a:prstGeom prst="rect">
            <a:avLst/>
          </a:prstGeom>
        </p:spPr>
      </p:pic>
      <p:pic>
        <p:nvPicPr>
          <p:cNvPr id="7" name="Picture 6" descr="A red x in a circle&#10;&#10;AI-generated content may be incorrect.">
            <a:extLst>
              <a:ext uri="{FF2B5EF4-FFF2-40B4-BE49-F238E27FC236}">
                <a16:creationId xmlns:a16="http://schemas.microsoft.com/office/drawing/2014/main" id="{E23BEA55-9A38-0B2C-87BB-75C46B614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449" y="4219489"/>
            <a:ext cx="524639" cy="505691"/>
          </a:xfrm>
          <a:prstGeom prst="rect">
            <a:avLst/>
          </a:prstGeom>
        </p:spPr>
      </p:pic>
      <p:pic>
        <p:nvPicPr>
          <p:cNvPr id="11" name="Picture 10" descr="A green check mark in a circle&#10;&#10;AI-generated content may be incorrect.">
            <a:extLst>
              <a:ext uri="{FF2B5EF4-FFF2-40B4-BE49-F238E27FC236}">
                <a16:creationId xmlns:a16="http://schemas.microsoft.com/office/drawing/2014/main" id="{E7AA1A42-EACB-6A93-B6E8-F3BD56B3EB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0864" y="2624851"/>
            <a:ext cx="492227" cy="447303"/>
          </a:xfrm>
          <a:prstGeom prst="rect">
            <a:avLst/>
          </a:prstGeom>
        </p:spPr>
      </p:pic>
      <p:pic>
        <p:nvPicPr>
          <p:cNvPr id="19" name="Picture 18" descr="A green check mark in a circle&#10;&#10;AI-generated content may be incorrect.">
            <a:extLst>
              <a:ext uri="{FF2B5EF4-FFF2-40B4-BE49-F238E27FC236}">
                <a16:creationId xmlns:a16="http://schemas.microsoft.com/office/drawing/2014/main" id="{A99A6F8C-437B-F39B-6A33-26807E9C6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0864" y="3678203"/>
            <a:ext cx="492227" cy="44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64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CBDB215-4E4F-159C-14A0-3DA66810EBE9}"/>
              </a:ext>
            </a:extLst>
          </p:cNvPr>
          <p:cNvGrpSpPr/>
          <p:nvPr/>
        </p:nvGrpSpPr>
        <p:grpSpPr>
          <a:xfrm>
            <a:off x="280147" y="131184"/>
            <a:ext cx="11717343" cy="3163926"/>
            <a:chOff x="280147" y="131184"/>
            <a:chExt cx="11717343" cy="316392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32A3F81-6AF5-A8D6-4F28-4F9A031AC374}"/>
                </a:ext>
              </a:extLst>
            </p:cNvPr>
            <p:cNvGrpSpPr/>
            <p:nvPr/>
          </p:nvGrpSpPr>
          <p:grpSpPr>
            <a:xfrm>
              <a:off x="280147" y="131184"/>
              <a:ext cx="11717343" cy="3163926"/>
              <a:chOff x="280147" y="131184"/>
              <a:chExt cx="11717343" cy="3163926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34F405E3-4D06-A422-3A42-4CD97D9446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0147" y="133889"/>
                <a:ext cx="11631706" cy="3161221"/>
              </a:xfrm>
              <a:prstGeom prst="rect">
                <a:avLst/>
              </a:prstGeom>
            </p:spPr>
          </p:pic>
          <p:sp>
            <p:nvSpPr>
              <p:cNvPr id="8" name="Title 1">
                <a:extLst>
                  <a:ext uri="{FF2B5EF4-FFF2-40B4-BE49-F238E27FC236}">
                    <a16:creationId xmlns:a16="http://schemas.microsoft.com/office/drawing/2014/main" id="{FB2AFCDD-397B-E824-AFE7-2636556F7E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1786" y="131184"/>
                <a:ext cx="11715704" cy="83452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4000" u="sng">
                    <a:solidFill>
                      <a:srgbClr val="161D6F"/>
                    </a:solidFill>
                    <a:latin typeface="Latha"/>
                    <a:cs typeface="Latha"/>
                  </a:rPr>
                  <a:t>Calm Boundary-Setting</a:t>
                </a:r>
                <a:endParaRPr lang="en-US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D2D3EFC-51B4-FC0F-A24E-1D70C35D20AD}"/>
                  </a:ext>
                </a:extLst>
              </p:cNvPr>
              <p:cNvSpPr txBox="1"/>
              <p:nvPr/>
            </p:nvSpPr>
            <p:spPr>
              <a:xfrm>
                <a:off x="280147" y="1255059"/>
                <a:ext cx="6096000" cy="1200329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571500" indent="-571500">
                  <a:buFont typeface="Arial,Sans-Serif"/>
                  <a:buChar char="•"/>
                </a:pPr>
                <a:r>
                  <a:rPr lang="en-US" sz="3600">
                    <a:solidFill>
                      <a:srgbClr val="161D6F"/>
                    </a:solidFill>
                    <a:latin typeface="Tunga"/>
                    <a:cs typeface="Arial"/>
                  </a:rPr>
                  <a:t>Friendly but firm</a:t>
                </a:r>
              </a:p>
              <a:p>
                <a:pPr marL="571500" indent="-571500">
                  <a:buFont typeface="Arial,Sans-Serif"/>
                  <a:buChar char="•"/>
                </a:pPr>
                <a:r>
                  <a:rPr lang="en-US" sz="3600">
                    <a:solidFill>
                      <a:srgbClr val="161D6F"/>
                    </a:solidFill>
                    <a:latin typeface="Tunga"/>
                    <a:cs typeface="Arial"/>
                  </a:rPr>
                  <a:t>Be proactive &amp; consistent</a:t>
                </a:r>
                <a:endParaRPr lang="en-US" sz="3600" dirty="0">
                  <a:solidFill>
                    <a:srgbClr val="161D6F"/>
                  </a:solidFill>
                  <a:latin typeface="Tunga"/>
                  <a:cs typeface="Arial"/>
                </a:endParaRPr>
              </a:p>
            </p:txBody>
          </p:sp>
        </p:grpSp>
        <p:pic>
          <p:nvPicPr>
            <p:cNvPr id="14" name="Picture 13" descr="A black and white circle with a black and white circle with a black background&#10;&#10;AI-generated content may be incorrect.">
              <a:extLst>
                <a:ext uri="{FF2B5EF4-FFF2-40B4-BE49-F238E27FC236}">
                  <a16:creationId xmlns:a16="http://schemas.microsoft.com/office/drawing/2014/main" id="{01BC9E77-8420-2A23-65DC-7C1486CB1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0002" y="593911"/>
              <a:ext cx="2241177" cy="2241177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E5E08C3-1EBF-BC42-C3A5-80431F7CAEBD}"/>
              </a:ext>
            </a:extLst>
          </p:cNvPr>
          <p:cNvGrpSpPr/>
          <p:nvPr/>
        </p:nvGrpSpPr>
        <p:grpSpPr>
          <a:xfrm>
            <a:off x="280146" y="3546648"/>
            <a:ext cx="11717344" cy="3161221"/>
            <a:chOff x="280146" y="3546648"/>
            <a:chExt cx="11717344" cy="316122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A984DCB-5F38-AEED-4C18-5ED9CCE6C299}"/>
                </a:ext>
              </a:extLst>
            </p:cNvPr>
            <p:cNvGrpSpPr/>
            <p:nvPr/>
          </p:nvGrpSpPr>
          <p:grpSpPr>
            <a:xfrm>
              <a:off x="280146" y="3546648"/>
              <a:ext cx="11717344" cy="3161221"/>
              <a:chOff x="280146" y="3546648"/>
              <a:chExt cx="11717344" cy="3161221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8D7156A3-0CB6-1CFC-035F-09F36C4A8B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0146" y="3546648"/>
                <a:ext cx="11631706" cy="3161221"/>
              </a:xfrm>
              <a:prstGeom prst="rect">
                <a:avLst/>
              </a:prstGeom>
            </p:spPr>
          </p:pic>
          <p:sp>
            <p:nvSpPr>
              <p:cNvPr id="9" name="Title 1">
                <a:extLst>
                  <a:ext uri="{FF2B5EF4-FFF2-40B4-BE49-F238E27FC236}">
                    <a16:creationId xmlns:a16="http://schemas.microsoft.com/office/drawing/2014/main" id="{FD6259A3-671F-5471-41B2-2538D0939B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1786" y="3548978"/>
                <a:ext cx="11715704" cy="83452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4000" u="sng" dirty="0">
                    <a:solidFill>
                      <a:srgbClr val="161D6F"/>
                    </a:solidFill>
                    <a:latin typeface="Latha"/>
                    <a:cs typeface="Latha"/>
                  </a:rPr>
                  <a:t>De-</a:t>
                </a:r>
                <a:r>
                  <a:rPr lang="en-US" sz="4000" u="sng">
                    <a:solidFill>
                      <a:srgbClr val="161D6F"/>
                    </a:solidFill>
                    <a:latin typeface="Latha"/>
                    <a:cs typeface="Latha"/>
                  </a:rPr>
                  <a:t>Escalation</a:t>
                </a:r>
                <a:endParaRPr lang="en-US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6D35FEF-5CF0-6DB0-4B8B-9E1D3854AD47}"/>
                  </a:ext>
                </a:extLst>
              </p:cNvPr>
              <p:cNvSpPr txBox="1"/>
              <p:nvPr/>
            </p:nvSpPr>
            <p:spPr>
              <a:xfrm>
                <a:off x="280146" y="4381499"/>
                <a:ext cx="9715500" cy="175432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571500" indent="-571500">
                  <a:buFont typeface="Arial,Sans-Serif"/>
                  <a:buChar char="•"/>
                </a:pPr>
                <a:r>
                  <a:rPr lang="en-US" sz="3600">
                    <a:solidFill>
                      <a:srgbClr val="161D6F"/>
                    </a:solidFill>
                    <a:latin typeface="Tunga"/>
                    <a:cs typeface="Arial"/>
                  </a:rPr>
                  <a:t>Lower your voice – don't raise it!</a:t>
                </a:r>
              </a:p>
              <a:p>
                <a:pPr marL="571500" indent="-571500">
                  <a:buFont typeface="Arial,Sans-Serif"/>
                  <a:buChar char="•"/>
                </a:pPr>
                <a:r>
                  <a:rPr lang="en-US" sz="3600">
                    <a:solidFill>
                      <a:srgbClr val="161D6F"/>
                    </a:solidFill>
                    <a:latin typeface="Tunga"/>
                    <a:cs typeface="Arial"/>
                  </a:rPr>
                  <a:t>Acknowledge frustration</a:t>
                </a:r>
              </a:p>
              <a:p>
                <a:pPr marL="571500" indent="-571500">
                  <a:buFont typeface="Arial,Sans-Serif"/>
                  <a:buChar char="•"/>
                </a:pPr>
                <a:r>
                  <a:rPr lang="en-US" sz="3600">
                    <a:solidFill>
                      <a:srgbClr val="161D6F"/>
                    </a:solidFill>
                    <a:latin typeface="Tunga"/>
                    <a:cs typeface="Arial"/>
                  </a:rPr>
                  <a:t>Look for win/win solutions</a:t>
                </a:r>
                <a:endParaRPr lang="en-US" sz="3600" dirty="0">
                  <a:solidFill>
                    <a:srgbClr val="161D6F"/>
                  </a:solidFill>
                  <a:latin typeface="Tunga"/>
                  <a:cs typeface="Arial"/>
                </a:endParaRPr>
              </a:p>
            </p:txBody>
          </p:sp>
        </p:grpSp>
        <p:pic>
          <p:nvPicPr>
            <p:cNvPr id="15" name="Picture 14" descr="A black and white circle with arrows and words&#10;&#10;AI-generated content may be incorrect.">
              <a:extLst>
                <a:ext uri="{FF2B5EF4-FFF2-40B4-BE49-F238E27FC236}">
                  <a16:creationId xmlns:a16="http://schemas.microsoft.com/office/drawing/2014/main" id="{6BDA301C-277F-5D1D-9922-6A59B92BD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20000" y="3933265"/>
              <a:ext cx="2375647" cy="23868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307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D5361D-0C89-9057-B189-F2C738B6F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CD3FFDF-DAE5-D26E-4929-E6B5095F594C}"/>
              </a:ext>
            </a:extLst>
          </p:cNvPr>
          <p:cNvSpPr txBox="1"/>
          <p:nvPr/>
        </p:nvSpPr>
        <p:spPr>
          <a:xfrm>
            <a:off x="2105245" y="3105653"/>
            <a:ext cx="799547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i="1">
                <a:solidFill>
                  <a:srgbClr val="161D6F"/>
                </a:solidFill>
                <a:latin typeface="Arial"/>
                <a:cs typeface="Arial"/>
              </a:rPr>
              <a:t>Knowledge Check</a:t>
            </a:r>
          </a:p>
        </p:txBody>
      </p:sp>
    </p:spTree>
    <p:extLst>
      <p:ext uri="{BB962C8B-B14F-4D97-AF65-F5344CB8AC3E}">
        <p14:creationId xmlns:p14="http://schemas.microsoft.com/office/powerpoint/2010/main" val="12596523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green gradient&#10;&#10;AI-generated content may be incorrect.">
            <a:extLst>
              <a:ext uri="{FF2B5EF4-FFF2-40B4-BE49-F238E27FC236}">
                <a16:creationId xmlns:a16="http://schemas.microsoft.com/office/drawing/2014/main" id="{CA9054B2-CAEA-699E-3C0F-4FF8098D6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704" y="5838264"/>
            <a:ext cx="461123" cy="461123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6FE035E1-DB75-F5F0-1A96-A84393E752E6}"/>
              </a:ext>
            </a:extLst>
          </p:cNvPr>
          <p:cNvSpPr txBox="1">
            <a:spLocks/>
          </p:cNvSpPr>
          <p:nvPr/>
        </p:nvSpPr>
        <p:spPr>
          <a:xfrm>
            <a:off x="333935" y="2751978"/>
            <a:ext cx="4206688" cy="13479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>
                <a:solidFill>
                  <a:srgbClr val="161D6F"/>
                </a:solidFill>
                <a:latin typeface="Tunga"/>
                <a:cs typeface="Tunga"/>
              </a:rPr>
              <a:t>Which of these is NOT a core sanctuary message?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F7F274-5F3D-FB1F-0D28-54D4F0A92967}"/>
              </a:ext>
            </a:extLst>
          </p:cNvPr>
          <p:cNvSpPr txBox="1"/>
          <p:nvPr/>
        </p:nvSpPr>
        <p:spPr>
          <a:xfrm>
            <a:off x="5894294" y="728382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A: SOARS</a:t>
            </a:r>
            <a:endParaRPr lang="en-US"/>
          </a:p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505F3B-70A7-21E4-D34E-B3B47D16BB65}"/>
              </a:ext>
            </a:extLst>
          </p:cNvPr>
          <p:cNvSpPr txBox="1"/>
          <p:nvPr/>
        </p:nvSpPr>
        <p:spPr>
          <a:xfrm>
            <a:off x="5894294" y="2342029"/>
            <a:ext cx="60960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B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 How donations are used </a:t>
            </a:r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109B2A-49B3-249B-F2FC-B78DD85D1121}"/>
              </a:ext>
            </a:extLst>
          </p:cNvPr>
          <p:cNvSpPr txBox="1"/>
          <p:nvPr/>
        </p:nvSpPr>
        <p:spPr>
          <a:xfrm>
            <a:off x="5894294" y="3978088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C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 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Key species</a:t>
            </a:r>
            <a:endParaRPr lang="en-US"/>
          </a:p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A26E8C-C56A-53D7-60A5-4C1A2AF0BB69}"/>
              </a:ext>
            </a:extLst>
          </p:cNvPr>
          <p:cNvSpPr txBox="1"/>
          <p:nvPr/>
        </p:nvSpPr>
        <p:spPr>
          <a:xfrm>
            <a:off x="5894294" y="5647765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D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 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How visitors can volunteer</a:t>
            </a:r>
            <a:endParaRPr lang="en-US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2135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95A1D6-61BB-CFFA-925E-7C5E61D5F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green circle&#10;&#10;AI-generated content may be incorrect.">
            <a:extLst>
              <a:ext uri="{FF2B5EF4-FFF2-40B4-BE49-F238E27FC236}">
                <a16:creationId xmlns:a16="http://schemas.microsoft.com/office/drawing/2014/main" id="{C837B827-519C-E310-63D4-895EB90E3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24" y="5849470"/>
            <a:ext cx="350567" cy="70597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8814D4F-13A0-FE84-DC12-9CD1135CD1EF}"/>
              </a:ext>
            </a:extLst>
          </p:cNvPr>
          <p:cNvSpPr txBox="1">
            <a:spLocks/>
          </p:cNvSpPr>
          <p:nvPr/>
        </p:nvSpPr>
        <p:spPr>
          <a:xfrm>
            <a:off x="318247" y="2758701"/>
            <a:ext cx="4206688" cy="13479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161D6F"/>
                </a:solidFill>
                <a:latin typeface="Tunga"/>
                <a:cs typeface="Tunga"/>
              </a:rPr>
              <a:t>What does the "Hook-Core-Close" framework start with (Choose all </a:t>
            </a:r>
            <a:r>
              <a:rPr lang="en-US" sz="3200" b="1">
                <a:solidFill>
                  <a:srgbClr val="161D6F"/>
                </a:solidFill>
                <a:latin typeface="Tunga"/>
                <a:cs typeface="Tunga"/>
              </a:rPr>
              <a:t>which apply)?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6843C6-D2CA-10BB-ADAF-7364AE5EA29A}"/>
              </a:ext>
            </a:extLst>
          </p:cNvPr>
          <p:cNvSpPr txBox="1"/>
          <p:nvPr/>
        </p:nvSpPr>
        <p:spPr>
          <a:xfrm>
            <a:off x="5894294" y="728382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A: A question</a:t>
            </a:r>
            <a:endParaRPr lang="en-US"/>
          </a:p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DC251B-5DC7-24A4-59EC-68A09B664B0B}"/>
              </a:ext>
            </a:extLst>
          </p:cNvPr>
          <p:cNvSpPr txBox="1"/>
          <p:nvPr/>
        </p:nvSpPr>
        <p:spPr>
          <a:xfrm>
            <a:off x="5894294" y="2342029"/>
            <a:ext cx="60960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B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 The key message</a:t>
            </a: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E70BFF-EA2C-FA1D-B714-2DD4753055E9}"/>
              </a:ext>
            </a:extLst>
          </p:cNvPr>
          <p:cNvSpPr txBox="1"/>
          <p:nvPr/>
        </p:nvSpPr>
        <p:spPr>
          <a:xfrm>
            <a:off x="5894294" y="3978088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C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 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Important detail</a:t>
            </a:r>
            <a:endParaRPr lang="en-US"/>
          </a:p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DE08ED-410B-6C0F-C108-29706635DA5E}"/>
              </a:ext>
            </a:extLst>
          </p:cNvPr>
          <p:cNvSpPr txBox="1"/>
          <p:nvPr/>
        </p:nvSpPr>
        <p:spPr>
          <a:xfrm>
            <a:off x="5894294" y="5647765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D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 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An interesting fact</a:t>
            </a:r>
            <a:endParaRPr lang="en-US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911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166428-E3A1-0484-35F7-04E5AF582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0FD2C-01B5-E640-EFB2-BAF5780E5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35" y="2751978"/>
            <a:ext cx="4206688" cy="1347974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161D6F"/>
                </a:solidFill>
                <a:latin typeface="Tunga"/>
                <a:cs typeface="Tunga"/>
              </a:rPr>
              <a:t>What is the first step </a:t>
            </a:r>
            <a:r>
              <a:rPr lang="en-US" sz="3200" b="1">
                <a:solidFill>
                  <a:srgbClr val="161D6F"/>
                </a:solidFill>
                <a:latin typeface="Tunga"/>
                <a:cs typeface="Tunga"/>
              </a:rPr>
              <a:t>when a visitor asks a tricky question?</a:t>
            </a:r>
            <a:endParaRPr lang="en-US"/>
          </a:p>
        </p:txBody>
      </p:sp>
      <p:pic>
        <p:nvPicPr>
          <p:cNvPr id="4" name="Picture 3" descr="A blue and green circle with a black background&#10;&#10;AI-generated content may be incorrect.">
            <a:extLst>
              <a:ext uri="{FF2B5EF4-FFF2-40B4-BE49-F238E27FC236}">
                <a16:creationId xmlns:a16="http://schemas.microsoft.com/office/drawing/2014/main" id="{4C4D8796-227E-1BA6-C418-5775C62ED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76" y="5905499"/>
            <a:ext cx="683560" cy="6387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7C0D0F-5335-68EB-0ADB-F0182BE96285}"/>
              </a:ext>
            </a:extLst>
          </p:cNvPr>
          <p:cNvSpPr txBox="1"/>
          <p:nvPr/>
        </p:nvSpPr>
        <p:spPr>
          <a:xfrm>
            <a:off x="5894294" y="728382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A: Answer quickly and move on</a:t>
            </a:r>
            <a:endParaRPr lang="en-US"/>
          </a:p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7E109E-7E48-9BF4-D80D-F62FE656C7CC}"/>
              </a:ext>
            </a:extLst>
          </p:cNvPr>
          <p:cNvSpPr txBox="1"/>
          <p:nvPr/>
        </p:nvSpPr>
        <p:spPr>
          <a:xfrm>
            <a:off x="5894294" y="2342029"/>
            <a:ext cx="60960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B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 Acknowledge the question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14CAE3-B229-B839-0393-CDCAA8261B2E}"/>
              </a:ext>
            </a:extLst>
          </p:cNvPr>
          <p:cNvSpPr txBox="1"/>
          <p:nvPr/>
        </p:nvSpPr>
        <p:spPr>
          <a:xfrm>
            <a:off x="5894294" y="3978088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C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 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Get a supervisor to help</a:t>
            </a:r>
            <a:endParaRPr lang="en-US"/>
          </a:p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C5419C-5A40-4B43-BAD0-CD08FC81DCE6}"/>
              </a:ext>
            </a:extLst>
          </p:cNvPr>
          <p:cNvSpPr txBox="1"/>
          <p:nvPr/>
        </p:nvSpPr>
        <p:spPr>
          <a:xfrm>
            <a:off x="5894294" y="5390030"/>
            <a:ext cx="550208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D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 Tell them you only accept questions at </a:t>
            </a:r>
            <a:r>
              <a:rPr lang="en-US" sz="3000" err="1">
                <a:solidFill>
                  <a:srgbClr val="161D6F"/>
                </a:solidFill>
                <a:latin typeface="Tunga"/>
              </a:rPr>
              <a:t>th</a:t>
            </a:r>
            <a:r>
              <a:rPr lang="en-US" sz="3000" dirty="0">
                <a:solidFill>
                  <a:srgbClr val="161D6F"/>
                </a:solidFill>
                <a:latin typeface="Tunga"/>
              </a:rPr>
              <a:t>e end of the tour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1445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58F4DD-7294-E79B-0F09-2B8737110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CDC5F-AF0B-1808-843F-FEB3BCACB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35" y="2751978"/>
            <a:ext cx="4206688" cy="1347974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161D6F"/>
                </a:solidFill>
                <a:latin typeface="Tunga"/>
                <a:cs typeface="Tunga"/>
              </a:rPr>
              <a:t>When is the best time to </a:t>
            </a:r>
            <a:r>
              <a:rPr lang="en-US" sz="3200" b="1">
                <a:solidFill>
                  <a:srgbClr val="161D6F"/>
                </a:solidFill>
                <a:latin typeface="Tunga"/>
                <a:cs typeface="Tunga"/>
              </a:rPr>
              <a:t>set visitor expectations?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D21FB2-B70A-9622-D24D-2EE56BB1A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76" y="5871883"/>
            <a:ext cx="661147" cy="6611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2F3AFE-ABAE-0C05-93E9-2446879F1C23}"/>
              </a:ext>
            </a:extLst>
          </p:cNvPr>
          <p:cNvSpPr txBox="1"/>
          <p:nvPr/>
        </p:nvSpPr>
        <p:spPr>
          <a:xfrm>
            <a:off x="5894294" y="481853"/>
            <a:ext cx="515470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A: Before the tour date in the preparatory correspondence.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F64A83-D429-4256-C6D1-A5EA41AE39EE}"/>
              </a:ext>
            </a:extLst>
          </p:cNvPr>
          <p:cNvSpPr txBox="1"/>
          <p:nvPr/>
        </p:nvSpPr>
        <p:spPr>
          <a:xfrm>
            <a:off x="5894294" y="2129117"/>
            <a:ext cx="3899648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B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 As issues arise so as not to waste time.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881495-EF61-BF72-377F-8EE549C54D73}"/>
              </a:ext>
            </a:extLst>
          </p:cNvPr>
          <p:cNvSpPr txBox="1"/>
          <p:nvPr/>
        </p:nvSpPr>
        <p:spPr>
          <a:xfrm>
            <a:off x="5894294" y="3978088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 dirty="0">
                <a:solidFill>
                  <a:srgbClr val="161D6F"/>
                </a:solidFill>
                <a:latin typeface="Tunga"/>
              </a:rPr>
              <a:t>C</a:t>
            </a:r>
            <a:r>
              <a:rPr lang="en-US" sz="3000" baseline="0" dirty="0">
                <a:solidFill>
                  <a:srgbClr val="161D6F"/>
                </a:solidFill>
                <a:latin typeface="Tunga"/>
              </a:rPr>
              <a:t>: </a:t>
            </a:r>
            <a:r>
              <a:rPr lang="en-US" sz="3000" dirty="0">
                <a:solidFill>
                  <a:srgbClr val="161D6F"/>
                </a:solidFill>
                <a:latin typeface="Tunga"/>
              </a:rPr>
              <a:t>During the tour introd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uction.</a:t>
            </a:r>
            <a:endParaRPr lang="en-US"/>
          </a:p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E64D60-B989-219F-0190-102CFEDF4CAD}"/>
              </a:ext>
            </a:extLst>
          </p:cNvPr>
          <p:cNvSpPr txBox="1"/>
          <p:nvPr/>
        </p:nvSpPr>
        <p:spPr>
          <a:xfrm>
            <a:off x="5894294" y="5434853"/>
            <a:ext cx="4953000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D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 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There are no set expectations as every tour is different.</a:t>
            </a:r>
            <a:endParaRPr lang="en-US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0859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B91E2E-83B1-A9D9-1B35-3D2B65C49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blue and green gradient&#10;&#10;AI-generated content may be incorrect.">
            <a:extLst>
              <a:ext uri="{FF2B5EF4-FFF2-40B4-BE49-F238E27FC236}">
                <a16:creationId xmlns:a16="http://schemas.microsoft.com/office/drawing/2014/main" id="{CCE2E4E6-7A59-8EEC-D51E-53D0F96CF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0000">
            <a:off x="3440721" y="1183041"/>
            <a:ext cx="5321009" cy="449355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032C625-AEEC-88CF-EC5D-891394680CE6}"/>
              </a:ext>
            </a:extLst>
          </p:cNvPr>
          <p:cNvSpPr txBox="1">
            <a:spLocks/>
          </p:cNvSpPr>
          <p:nvPr/>
        </p:nvSpPr>
        <p:spPr>
          <a:xfrm>
            <a:off x="4033326" y="2880794"/>
            <a:ext cx="4145187" cy="109714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chemeClr val="bg1"/>
                </a:solidFill>
                <a:latin typeface="Tunga"/>
                <a:cs typeface="Tunga"/>
              </a:rPr>
              <a:t>What is one thing you will </a:t>
            </a:r>
            <a:r>
              <a:rPr lang="en-US" sz="5400" b="1" dirty="0" err="1">
                <a:solidFill>
                  <a:schemeClr val="bg1"/>
                </a:solidFill>
                <a:latin typeface="Tunga"/>
                <a:cs typeface="Tunga"/>
              </a:rPr>
              <a:t>utilise</a:t>
            </a:r>
            <a:r>
              <a:rPr lang="en-US" sz="5400" b="1" dirty="0">
                <a:solidFill>
                  <a:schemeClr val="bg1"/>
                </a:solidFill>
                <a:latin typeface="Tunga"/>
                <a:cs typeface="Tunga"/>
              </a:rPr>
              <a:t> from today's session in future tours?</a:t>
            </a:r>
          </a:p>
        </p:txBody>
      </p:sp>
    </p:spTree>
    <p:extLst>
      <p:ext uri="{BB962C8B-B14F-4D97-AF65-F5344CB8AC3E}">
        <p14:creationId xmlns:p14="http://schemas.microsoft.com/office/powerpoint/2010/main" val="18915974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60C39-D7F0-82F3-91CD-16F2E54A5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61" y="2761560"/>
            <a:ext cx="2564296" cy="1325563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  <a:latin typeface="Tunga"/>
                <a:cs typeface="Tunga"/>
              </a:rPr>
              <a:t>Questions?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0B66A4-4BF9-A667-B96C-E49F4E9C2E16}"/>
              </a:ext>
            </a:extLst>
          </p:cNvPr>
          <p:cNvSpPr txBox="1"/>
          <p:nvPr/>
        </p:nvSpPr>
        <p:spPr>
          <a:xfrm>
            <a:off x="4362174" y="2954130"/>
            <a:ext cx="6096000" cy="95410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161D6F"/>
                </a:solidFill>
                <a:latin typeface="Latha"/>
                <a:cs typeface="Segoe UI"/>
              </a:rPr>
              <a:t>Please add any questions you have about today's session in the chat!</a:t>
            </a:r>
          </a:p>
        </p:txBody>
      </p:sp>
      <p:pic>
        <p:nvPicPr>
          <p:cNvPr id="7" name="Picture 6" descr="A black background with white squares&#10;&#10;AI-generated content may be incorrect.">
            <a:extLst>
              <a:ext uri="{FF2B5EF4-FFF2-40B4-BE49-F238E27FC236}">
                <a16:creationId xmlns:a16="http://schemas.microsoft.com/office/drawing/2014/main" id="{B530DD6D-78A7-E778-500C-5E4292718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961" y="2274956"/>
            <a:ext cx="1304340" cy="97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970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57ABC5-EC3A-9D15-DC0B-0A49BDAFB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ACA6A-32B8-F4EF-66F5-8FC09E770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61" y="2761560"/>
            <a:ext cx="2564296" cy="1325563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  <a:latin typeface="Tunga"/>
                <a:cs typeface="Tunga"/>
              </a:rPr>
              <a:t>Next Steps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3C9A8A-C8A6-A1AF-8565-CC38DE926392}"/>
              </a:ext>
            </a:extLst>
          </p:cNvPr>
          <p:cNvSpPr txBox="1"/>
          <p:nvPr/>
        </p:nvSpPr>
        <p:spPr>
          <a:xfrm>
            <a:off x="4373218" y="2733260"/>
            <a:ext cx="6316869" cy="1384995"/>
          </a:xfrm>
          <a:prstGeom prst="rect">
            <a:avLst/>
          </a:prstGeom>
          <a:noFill/>
          <a:ln w="28575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b="1">
                <a:solidFill>
                  <a:srgbClr val="161D6F"/>
                </a:solidFill>
                <a:latin typeface="Tunga"/>
                <a:cs typeface="Tunga"/>
              </a:rPr>
              <a:t>Review the session key content</a:t>
            </a:r>
          </a:p>
          <a:p>
            <a:pPr marL="457200" indent="-457200">
              <a:buFont typeface="Arial"/>
              <a:buChar char="•"/>
            </a:pPr>
            <a:r>
              <a:rPr lang="en-US" sz="2800" b="1">
                <a:solidFill>
                  <a:srgbClr val="161D6F"/>
                </a:solidFill>
                <a:latin typeface="Tunga"/>
                <a:cs typeface="Tunga"/>
              </a:rPr>
              <a:t>Create your own 'hook'</a:t>
            </a:r>
          </a:p>
          <a:p>
            <a:pPr marL="457200" indent="-457200">
              <a:buFont typeface="Arial"/>
              <a:buChar char="•"/>
            </a:pPr>
            <a:r>
              <a:rPr lang="en-US" sz="2800" b="1">
                <a:solidFill>
                  <a:srgbClr val="161D6F"/>
                </a:solidFill>
                <a:latin typeface="Tunga"/>
                <a:cs typeface="Tunga"/>
              </a:rPr>
              <a:t>Shadow a more experienced guide</a:t>
            </a:r>
            <a:endParaRPr lang="en-US" sz="2800" b="1" dirty="0">
              <a:solidFill>
                <a:srgbClr val="161D6F"/>
              </a:solidFill>
              <a:latin typeface="Tunga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5140380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850A97-D840-FF82-08D8-72C43E10D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45900-3D82-78D9-28FB-07B8A745B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2633" y="2750516"/>
            <a:ext cx="6042992" cy="1347649"/>
          </a:xfrm>
        </p:spPr>
        <p:txBody>
          <a:bodyPr/>
          <a:lstStyle/>
          <a:p>
            <a:r>
              <a:rPr lang="en-US" u="sng">
                <a:solidFill>
                  <a:srgbClr val="2D337E"/>
                </a:solidFill>
                <a:latin typeface="Latha"/>
                <a:cs typeface="Latha"/>
              </a:rPr>
              <a:t>Thank-you!</a:t>
            </a:r>
            <a:endParaRPr lang="en-US" u="sng">
              <a:solidFill>
                <a:srgbClr val="2D33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306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Confidently Engaging Visitors at the Sanctuary</vt:lpstr>
      <vt:lpstr>PowerPoint Presentation</vt:lpstr>
      <vt:lpstr>PowerPoint Presentation</vt:lpstr>
      <vt:lpstr>PowerPoint Presentation</vt:lpstr>
      <vt:lpstr>PowerPoint Presentation</vt:lpstr>
      <vt:lpstr>"Have you ever spoken to a large group in an official capacity?"</vt:lpstr>
      <vt:lpstr>DELIVERING SANCTUARY MESSAGES CLEARLY AND CONSISTENTLY</vt:lpstr>
      <vt:lpstr>Why Consistency Matters</vt:lpstr>
      <vt:lpstr>Core Sanctuary Messages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Breakout Rooms</vt:lpstr>
      <vt:lpstr>Breakout Rooms</vt:lpstr>
      <vt:lpstr>Topic 3</vt:lpstr>
      <vt:lpstr>PowerPoint Presentation</vt:lpstr>
      <vt:lpstr>Answering Difficult Questions: AABB Framework</vt:lpstr>
      <vt:lpstr>Breakout Rooms</vt:lpstr>
      <vt:lpstr>Breakout Rooms</vt:lpstr>
      <vt:lpstr>Topic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the first step when a visitor asks a tricky question?</vt:lpstr>
      <vt:lpstr>When is the best time to set visitor expectations?</vt:lpstr>
      <vt:lpstr>PowerPoint Presentation</vt:lpstr>
      <vt:lpstr>Questions?</vt:lpstr>
      <vt:lpstr>Next Steps</vt:lpstr>
      <vt:lpstr>Thank-you!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1463</cp:revision>
  <dcterms:created xsi:type="dcterms:W3CDTF">2026-03-20T12:40:54Z</dcterms:created>
  <dcterms:modified xsi:type="dcterms:W3CDTF">2026-04-10T10:45:03Z</dcterms:modified>
</cp:coreProperties>
</file>